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60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67" d="100"/>
          <a:sy n="67" d="100"/>
        </p:scale>
        <p:origin x="8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lt-LT"/>
              <a:t>Bendra vaikų sveikatos būklės įvertinimas</a:t>
            </a:r>
          </a:p>
        </c:rich>
      </c:tx>
      <c:layout>
        <c:manualLayout>
          <c:xMode val="edge"/>
          <c:yMode val="edge"/>
          <c:x val="0.27730333187518236"/>
          <c:y val="3.96825396825396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Lapas1!$B$1</c:f>
              <c:strCache>
                <c:ptCount val="1"/>
                <c:pt idx="0">
                  <c:v>Sveiki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cat>
            <c:strRef>
              <c:f>Lapas1!$A$2:$A$6</c:f>
              <c:strCache>
                <c:ptCount val="5"/>
                <c:pt idx="0">
                  <c:v>Iki 3 metų</c:v>
                </c:pt>
                <c:pt idx="1">
                  <c:v>3 metų</c:v>
                </c:pt>
                <c:pt idx="2">
                  <c:v>4 metų</c:v>
                </c:pt>
                <c:pt idx="3">
                  <c:v>5 metų</c:v>
                </c:pt>
                <c:pt idx="4">
                  <c:v>Priešmokyklinė grupė</c:v>
                </c:pt>
              </c:strCache>
            </c:strRef>
          </c:cat>
          <c:val>
            <c:numRef>
              <c:f>Lapas1!$B$2:$B$6</c:f>
              <c:numCache>
                <c:formatCode>General</c:formatCode>
                <c:ptCount val="5"/>
                <c:pt idx="0">
                  <c:v>15</c:v>
                </c:pt>
                <c:pt idx="1">
                  <c:v>11</c:v>
                </c:pt>
                <c:pt idx="2">
                  <c:v>9</c:v>
                </c:pt>
                <c:pt idx="3">
                  <c:v>9</c:v>
                </c:pt>
                <c:pt idx="4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74-459A-B159-D3E2900D53AC}"/>
            </c:ext>
          </c:extLst>
        </c:ser>
        <c:ser>
          <c:idx val="1"/>
          <c:order val="1"/>
          <c:tx>
            <c:strRef>
              <c:f>Lapas1!$C$1</c:f>
              <c:strCache>
                <c:ptCount val="1"/>
                <c:pt idx="0">
                  <c:v>Turintys sutrikimų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cat>
            <c:strRef>
              <c:f>Lapas1!$A$2:$A$6</c:f>
              <c:strCache>
                <c:ptCount val="5"/>
                <c:pt idx="0">
                  <c:v>Iki 3 metų</c:v>
                </c:pt>
                <c:pt idx="1">
                  <c:v>3 metų</c:v>
                </c:pt>
                <c:pt idx="2">
                  <c:v>4 metų</c:v>
                </c:pt>
                <c:pt idx="3">
                  <c:v>5 metų</c:v>
                </c:pt>
                <c:pt idx="4">
                  <c:v>Priešmokyklinė grupė</c:v>
                </c:pt>
              </c:strCache>
            </c:strRef>
          </c:cat>
          <c:val>
            <c:numRef>
              <c:f>Lapas1!$C$2:$C$6</c:f>
              <c:numCache>
                <c:formatCode>General</c:formatCode>
                <c:ptCount val="5"/>
                <c:pt idx="0">
                  <c:v>10</c:v>
                </c:pt>
                <c:pt idx="1">
                  <c:v>9</c:v>
                </c:pt>
                <c:pt idx="2">
                  <c:v>11</c:v>
                </c:pt>
                <c:pt idx="3">
                  <c:v>11</c:v>
                </c:pt>
                <c:pt idx="4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974-459A-B159-D3E2900D53AC}"/>
            </c:ext>
          </c:extLst>
        </c:ser>
        <c:ser>
          <c:idx val="2"/>
          <c:order val="2"/>
          <c:tx>
            <c:strRef>
              <c:f>Lapas1!$D$1</c:f>
              <c:strCache>
                <c:ptCount val="1"/>
                <c:pt idx="0">
                  <c:v>Stulpelis1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cat>
            <c:strRef>
              <c:f>Lapas1!$A$2:$A$6</c:f>
              <c:strCache>
                <c:ptCount val="5"/>
                <c:pt idx="0">
                  <c:v>Iki 3 metų</c:v>
                </c:pt>
                <c:pt idx="1">
                  <c:v>3 metų</c:v>
                </c:pt>
                <c:pt idx="2">
                  <c:v>4 metų</c:v>
                </c:pt>
                <c:pt idx="3">
                  <c:v>5 metų</c:v>
                </c:pt>
                <c:pt idx="4">
                  <c:v>Priešmokyklinė grupė</c:v>
                </c:pt>
              </c:strCache>
            </c:strRef>
          </c:cat>
          <c:val>
            <c:numRef>
              <c:f>Lapas1!$D$2:$D$6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2-2974-459A-B159-D3E2900D53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05073592"/>
        <c:axId val="207455032"/>
        <c:axId val="0"/>
      </c:bar3DChart>
      <c:catAx>
        <c:axId val="405073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207455032"/>
        <c:crosses val="autoZero"/>
        <c:auto val="1"/>
        <c:lblAlgn val="ctr"/>
        <c:lblOffset val="100"/>
        <c:noMultiLvlLbl val="0"/>
      </c:catAx>
      <c:valAx>
        <c:axId val="207455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50000"/>
                  <a:lumOff val="5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405073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lt-LT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lt-LT"/>
              <a:t>Sveikatos sutrikimai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Lapas1!$B$1</c:f>
              <c:strCache>
                <c:ptCount val="1"/>
                <c:pt idx="0">
                  <c:v>Bendras skaičius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94000"/>
                    <a:satMod val="103000"/>
                    <a:lumMod val="102000"/>
                  </a:schemeClr>
                </a:gs>
                <a:gs pos="50000">
                  <a:schemeClr val="accent1">
                    <a:shade val="100000"/>
                    <a:satMod val="110000"/>
                    <a:lumMod val="100000"/>
                  </a:schemeClr>
                </a:gs>
                <a:gs pos="100000">
                  <a:schemeClr val="accent1">
                    <a:shade val="78000"/>
                    <a:satMod val="120000"/>
                    <a:lumMod val="99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38100" dist="25400" dir="5400000" algn="ctr" rotWithShape="0">
                <a:srgbClr val="000000">
                  <a:alpha val="2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Lapas1!$A$2:$A$8</c:f>
              <c:strCache>
                <c:ptCount val="7"/>
                <c:pt idx="0">
                  <c:v>Širdies ir kraujagyslių sutrikimai</c:v>
                </c:pt>
                <c:pt idx="1">
                  <c:v>Kvėpavimo sistemos sutrikimai</c:v>
                </c:pt>
                <c:pt idx="2">
                  <c:v>Regos sutrikimai</c:v>
                </c:pt>
                <c:pt idx="3">
                  <c:v>Nervų sistemos sutrikimai</c:v>
                </c:pt>
                <c:pt idx="4">
                  <c:v>Endokrininės sistemos sutrikimai</c:v>
                </c:pt>
                <c:pt idx="5">
                  <c:v>Skeleto - raumenų sistemos sutrikimai</c:v>
                </c:pt>
                <c:pt idx="6">
                  <c:v>Alerginiai sutrikimai</c:v>
                </c:pt>
              </c:strCache>
            </c:strRef>
          </c:cat>
          <c:val>
            <c:numRef>
              <c:f>Lapas1!$B$2:$B$8</c:f>
              <c:numCache>
                <c:formatCode>General</c:formatCode>
                <c:ptCount val="7"/>
                <c:pt idx="0">
                  <c:v>5</c:v>
                </c:pt>
                <c:pt idx="1">
                  <c:v>4</c:v>
                </c:pt>
                <c:pt idx="2">
                  <c:v>29</c:v>
                </c:pt>
                <c:pt idx="3">
                  <c:v>19</c:v>
                </c:pt>
                <c:pt idx="4">
                  <c:v>2</c:v>
                </c:pt>
                <c:pt idx="5">
                  <c:v>1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06-42DA-B698-FF93193119ED}"/>
            </c:ext>
          </c:extLst>
        </c:ser>
        <c:ser>
          <c:idx val="1"/>
          <c:order val="1"/>
          <c:tx>
            <c:strRef>
              <c:f>Lapas1!$C$1</c:f>
              <c:strCache>
                <c:ptCount val="1"/>
                <c:pt idx="0">
                  <c:v>Stulpelis1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94000"/>
                    <a:satMod val="103000"/>
                    <a:lumMod val="102000"/>
                  </a:schemeClr>
                </a:gs>
                <a:gs pos="50000">
                  <a:schemeClr val="accent2">
                    <a:shade val="100000"/>
                    <a:satMod val="110000"/>
                    <a:lumMod val="100000"/>
                  </a:schemeClr>
                </a:gs>
                <a:gs pos="100000">
                  <a:schemeClr val="accent2">
                    <a:shade val="78000"/>
                    <a:satMod val="120000"/>
                    <a:lumMod val="99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38100" dist="25400" dir="5400000" algn="ctr" rotWithShape="0">
                <a:srgbClr val="000000">
                  <a:alpha val="2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Lapas1!$A$2:$A$8</c:f>
              <c:strCache>
                <c:ptCount val="7"/>
                <c:pt idx="0">
                  <c:v>Širdies ir kraujagyslių sutrikimai</c:v>
                </c:pt>
                <c:pt idx="1">
                  <c:v>Kvėpavimo sistemos sutrikimai</c:v>
                </c:pt>
                <c:pt idx="2">
                  <c:v>Regos sutrikimai</c:v>
                </c:pt>
                <c:pt idx="3">
                  <c:v>Nervų sistemos sutrikimai</c:v>
                </c:pt>
                <c:pt idx="4">
                  <c:v>Endokrininės sistemos sutrikimai</c:v>
                </c:pt>
                <c:pt idx="5">
                  <c:v>Skeleto - raumenų sistemos sutrikimai</c:v>
                </c:pt>
                <c:pt idx="6">
                  <c:v>Alerginiai sutrikimai</c:v>
                </c:pt>
              </c:strCache>
            </c:strRef>
          </c:cat>
          <c:val>
            <c:numRef>
              <c:f>Lapas1!$C$2:$C$8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1-E006-42DA-B698-FF93193119ED}"/>
            </c:ext>
          </c:extLst>
        </c:ser>
        <c:ser>
          <c:idx val="2"/>
          <c:order val="2"/>
          <c:tx>
            <c:strRef>
              <c:f>Lapas1!$D$1</c:f>
              <c:strCache>
                <c:ptCount val="1"/>
                <c:pt idx="0">
                  <c:v>Stulpelis2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94000"/>
                    <a:satMod val="103000"/>
                    <a:lumMod val="102000"/>
                  </a:schemeClr>
                </a:gs>
                <a:gs pos="50000">
                  <a:schemeClr val="accent3">
                    <a:shade val="100000"/>
                    <a:satMod val="110000"/>
                    <a:lumMod val="100000"/>
                  </a:schemeClr>
                </a:gs>
                <a:gs pos="100000">
                  <a:schemeClr val="accent3">
                    <a:shade val="78000"/>
                    <a:satMod val="120000"/>
                    <a:lumMod val="99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38100" dist="25400" dir="5400000" algn="ctr" rotWithShape="0">
                <a:srgbClr val="000000">
                  <a:alpha val="2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Lapas1!$A$2:$A$8</c:f>
              <c:strCache>
                <c:ptCount val="7"/>
                <c:pt idx="0">
                  <c:v>Širdies ir kraujagyslių sutrikimai</c:v>
                </c:pt>
                <c:pt idx="1">
                  <c:v>Kvėpavimo sistemos sutrikimai</c:v>
                </c:pt>
                <c:pt idx="2">
                  <c:v>Regos sutrikimai</c:v>
                </c:pt>
                <c:pt idx="3">
                  <c:v>Nervų sistemos sutrikimai</c:v>
                </c:pt>
                <c:pt idx="4">
                  <c:v>Endokrininės sistemos sutrikimai</c:v>
                </c:pt>
                <c:pt idx="5">
                  <c:v>Skeleto - raumenų sistemos sutrikimai</c:v>
                </c:pt>
                <c:pt idx="6">
                  <c:v>Alerginiai sutrikimai</c:v>
                </c:pt>
              </c:strCache>
            </c:strRef>
          </c:cat>
          <c:val>
            <c:numRef>
              <c:f>Lapas1!$D$2:$D$8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2-E006-42DA-B698-FF93193119ED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15"/>
        <c:overlap val="-20"/>
        <c:axId val="405090976"/>
        <c:axId val="405093928"/>
      </c:barChart>
      <c:catAx>
        <c:axId val="4050909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405093928"/>
        <c:crosses val="autoZero"/>
        <c:auto val="1"/>
        <c:lblAlgn val="ctr"/>
        <c:lblOffset val="100"/>
        <c:noMultiLvlLbl val="0"/>
      </c:catAx>
      <c:valAx>
        <c:axId val="40509392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405090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legendEntry>
        <c:idx val="1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lt-LT"/>
              <a:t>Sveiki dantys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Lapas1!$B$1</c:f>
              <c:strCache>
                <c:ptCount val="1"/>
                <c:pt idx="0">
                  <c:v>mergaitės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cat>
            <c:strRef>
              <c:f>Lapas1!$A$2:$A$6</c:f>
              <c:strCache>
                <c:ptCount val="5"/>
                <c:pt idx="0">
                  <c:v>Iki 3 metų</c:v>
                </c:pt>
                <c:pt idx="1">
                  <c:v>3 metų</c:v>
                </c:pt>
                <c:pt idx="2">
                  <c:v>4 metų</c:v>
                </c:pt>
                <c:pt idx="3">
                  <c:v>5 metų</c:v>
                </c:pt>
                <c:pt idx="4">
                  <c:v>Priešmokyklinė grupė</c:v>
                </c:pt>
              </c:strCache>
            </c:strRef>
          </c:cat>
          <c:val>
            <c:numRef>
              <c:f>Lapas1!$B$2:$B$6</c:f>
              <c:numCache>
                <c:formatCode>General</c:formatCode>
                <c:ptCount val="5"/>
                <c:pt idx="0">
                  <c:v>15</c:v>
                </c:pt>
                <c:pt idx="1">
                  <c:v>9</c:v>
                </c:pt>
                <c:pt idx="2">
                  <c:v>3</c:v>
                </c:pt>
                <c:pt idx="3">
                  <c:v>4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DE-45D9-97AC-1AB0154B9253}"/>
            </c:ext>
          </c:extLst>
        </c:ser>
        <c:ser>
          <c:idx val="1"/>
          <c:order val="1"/>
          <c:tx>
            <c:strRef>
              <c:f>Lapas1!$C$1</c:f>
              <c:strCache>
                <c:ptCount val="1"/>
                <c:pt idx="0">
                  <c:v>berniukai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cat>
            <c:strRef>
              <c:f>Lapas1!$A$2:$A$6</c:f>
              <c:strCache>
                <c:ptCount val="5"/>
                <c:pt idx="0">
                  <c:v>Iki 3 metų</c:v>
                </c:pt>
                <c:pt idx="1">
                  <c:v>3 metų</c:v>
                </c:pt>
                <c:pt idx="2">
                  <c:v>4 metų</c:v>
                </c:pt>
                <c:pt idx="3">
                  <c:v>5 metų</c:v>
                </c:pt>
                <c:pt idx="4">
                  <c:v>Priešmokyklinė grupė</c:v>
                </c:pt>
              </c:strCache>
            </c:strRef>
          </c:cat>
          <c:val>
            <c:numRef>
              <c:f>Lapas1!$C$2:$C$6</c:f>
              <c:numCache>
                <c:formatCode>General</c:formatCode>
                <c:ptCount val="5"/>
                <c:pt idx="0">
                  <c:v>10</c:v>
                </c:pt>
                <c:pt idx="1">
                  <c:v>11</c:v>
                </c:pt>
                <c:pt idx="2">
                  <c:v>9</c:v>
                </c:pt>
                <c:pt idx="3">
                  <c:v>4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BDE-45D9-97AC-1AB0154B9253}"/>
            </c:ext>
          </c:extLst>
        </c:ser>
        <c:ser>
          <c:idx val="2"/>
          <c:order val="2"/>
          <c:tx>
            <c:strRef>
              <c:f>Lapas1!$D$1</c:f>
              <c:strCache>
                <c:ptCount val="1"/>
                <c:pt idx="0">
                  <c:v>Stulpelis1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cat>
            <c:strRef>
              <c:f>Lapas1!$A$2:$A$6</c:f>
              <c:strCache>
                <c:ptCount val="5"/>
                <c:pt idx="0">
                  <c:v>Iki 3 metų</c:v>
                </c:pt>
                <c:pt idx="1">
                  <c:v>3 metų</c:v>
                </c:pt>
                <c:pt idx="2">
                  <c:v>4 metų</c:v>
                </c:pt>
                <c:pt idx="3">
                  <c:v>5 metų</c:v>
                </c:pt>
                <c:pt idx="4">
                  <c:v>Priešmokyklinė grupė</c:v>
                </c:pt>
              </c:strCache>
            </c:strRef>
          </c:cat>
          <c:val>
            <c:numRef>
              <c:f>Lapas1!$D$2:$D$6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2-7BDE-45D9-97AC-1AB0154B92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05108688"/>
        <c:axId val="405107704"/>
        <c:axId val="0"/>
      </c:bar3DChart>
      <c:catAx>
        <c:axId val="405108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405107704"/>
        <c:crosses val="autoZero"/>
        <c:auto val="1"/>
        <c:lblAlgn val="ctr"/>
        <c:lblOffset val="100"/>
        <c:noMultiLvlLbl val="0"/>
      </c:catAx>
      <c:valAx>
        <c:axId val="405107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50000"/>
                  <a:lumOff val="5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405108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lt-LT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4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/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dk1">
            <a:lumMod val="60000"/>
            <a:lumOff val="40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/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22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94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/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dk1">
            <a:lumMod val="60000"/>
            <a:lumOff val="40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/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/>
              <a:t>Spustelėkite norėdami redaguoti šablono paantraštės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12/4/2019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12/4/2019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kcijos antraštė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12/4/2019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12/4/2019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12/4/2019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12/4/2019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12/4/2019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12/4/2019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/>
              <a:t>Spustelėkite piktogramą norėdami įtraukti paveikslėlį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12/4/2019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12/4/2019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12/4/2019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12/4/2019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72570E0C-90EB-441B-B4B1-767D5B2361C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t-LT" sz="4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Vaikų profilaktinių patikrinimų ataskaita</a:t>
            </a:r>
            <a:br>
              <a:rPr lang="lt-LT" sz="9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lt-LT" dirty="0"/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78D50131-CE64-4CD7-BA78-F53107E009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15045" y="5658678"/>
            <a:ext cx="8045373" cy="1062797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t-L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Visuomenės sveikatos specialistė                                                                                       </a:t>
            </a:r>
            <a:r>
              <a:rPr lang="lt-LT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Narseta</a:t>
            </a:r>
            <a:r>
              <a:rPr lang="lt-L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t-LT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Klevečkienė</a:t>
            </a:r>
            <a:endParaRPr lang="lt-LT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lt-LT" dirty="0"/>
              <a:t>2019-12-04</a:t>
            </a:r>
          </a:p>
        </p:txBody>
      </p:sp>
    </p:spTree>
    <p:extLst>
      <p:ext uri="{BB962C8B-B14F-4D97-AF65-F5344CB8AC3E}">
        <p14:creationId xmlns:p14="http://schemas.microsoft.com/office/powerpoint/2010/main" val="34374579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198DF2DB-9B62-47F3-AC81-9C315A4D5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algn="ctr" defTabSz="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lt-LT" sz="2800" cap="none" spc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Pagal pateiktus Vaiko sveikatos pažymėjimus (formaNr.027-1/a), patikrinti 104 vaikai</a:t>
            </a:r>
            <a:br>
              <a:rPr lang="lt-LT" sz="2800" cap="none" spc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lt-LT" sz="2800" cap="none" spc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(54 berniukai ir 50 mergaičių). Visiškai sveikais pripažinti  52 vaikai (50 Proc.).</a:t>
            </a:r>
            <a:br>
              <a:rPr lang="lt-LT" sz="2800" cap="none" spc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lt-LT" sz="2800" dirty="0"/>
          </a:p>
        </p:txBody>
      </p:sp>
      <p:graphicFrame>
        <p:nvGraphicFramePr>
          <p:cNvPr id="6" name="Turinio vietos rezervavimo ženklas 5">
            <a:extLst>
              <a:ext uri="{FF2B5EF4-FFF2-40B4-BE49-F238E27FC236}">
                <a16:creationId xmlns:a16="http://schemas.microsoft.com/office/drawing/2014/main" id="{10A82754-BDA4-4B5A-9E6E-73906DBFE38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250950" y="2286000"/>
          <a:ext cx="10179050" cy="3594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130139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C8A6F0DF-1D89-4554-A7FA-DD29AB953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lt-LT" sz="5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dalis: Fizinės būklės įvertinimas</a:t>
            </a:r>
            <a:br>
              <a:rPr lang="lt-LT" sz="5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lt-LT" dirty="0"/>
          </a:p>
        </p:txBody>
      </p:sp>
      <p:graphicFrame>
        <p:nvGraphicFramePr>
          <p:cNvPr id="4" name="Turinio vietos rezervavimo ženklas 3">
            <a:extLst>
              <a:ext uri="{FF2B5EF4-FFF2-40B4-BE49-F238E27FC236}">
                <a16:creationId xmlns:a16="http://schemas.microsoft.com/office/drawing/2014/main" id="{1FC14285-4C1A-4161-828B-7AF049E04F3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78430139"/>
              </p:ext>
            </p:extLst>
          </p:nvPr>
        </p:nvGraphicFramePr>
        <p:xfrm>
          <a:off x="1250950" y="2285999"/>
          <a:ext cx="9112250" cy="39160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97191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6EB2907-5B56-445D-9275-914337C0E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t-LT" sz="5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II dalis Dantų ir žandikaulio būklės įvertinimas</a:t>
            </a:r>
            <a:br>
              <a:rPr lang="lt-LT" sz="5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lt-LT" dirty="0"/>
          </a:p>
        </p:txBody>
      </p:sp>
      <p:graphicFrame>
        <p:nvGraphicFramePr>
          <p:cNvPr id="4" name="Turinio vietos rezervavimo ženklas 3">
            <a:extLst>
              <a:ext uri="{FF2B5EF4-FFF2-40B4-BE49-F238E27FC236}">
                <a16:creationId xmlns:a16="http://schemas.microsoft.com/office/drawing/2014/main" id="{26B8EA19-0F11-4913-A4BE-A7C06F89C0B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250950" y="2286000"/>
          <a:ext cx="10179050" cy="3594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84911535"/>
      </p:ext>
    </p:extLst>
  </p:cSld>
  <p:clrMapOvr>
    <a:masterClrMapping/>
  </p:clrMapOvr>
</p:sld>
</file>

<file path=ppt/theme/theme1.xml><?xml version="1.0" encoding="utf-8"?>
<a:theme xmlns:a="http://schemas.openxmlformats.org/drawingml/2006/main" name="Ženklelis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Override1.xml><?xml version="1.0" encoding="utf-8"?>
<a:themeOverride xmlns:a="http://schemas.openxmlformats.org/drawingml/2006/main">
  <a:clrScheme name="Geltona">
    <a:dk1>
      <a:sysClr val="windowText" lastClr="000000"/>
    </a:dk1>
    <a:lt1>
      <a:sysClr val="window" lastClr="FFFFFF"/>
    </a:lt1>
    <a:dk2>
      <a:srgbClr val="39302A"/>
    </a:dk2>
    <a:lt2>
      <a:srgbClr val="E5DEDB"/>
    </a:lt2>
    <a:accent1>
      <a:srgbClr val="FFCA08"/>
    </a:accent1>
    <a:accent2>
      <a:srgbClr val="F8931D"/>
    </a:accent2>
    <a:accent3>
      <a:srgbClr val="CE8D3E"/>
    </a:accent3>
    <a:accent4>
      <a:srgbClr val="EC7016"/>
    </a:accent4>
    <a:accent5>
      <a:srgbClr val="E64823"/>
    </a:accent5>
    <a:accent6>
      <a:srgbClr val="9C6A6A"/>
    </a:accent6>
    <a:hlink>
      <a:srgbClr val="2998E3"/>
    </a:hlink>
    <a:folHlink>
      <a:srgbClr val="7F723D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Geltona">
    <a:dk1>
      <a:sysClr val="windowText" lastClr="000000"/>
    </a:dk1>
    <a:lt1>
      <a:sysClr val="window" lastClr="FFFFFF"/>
    </a:lt1>
    <a:dk2>
      <a:srgbClr val="39302A"/>
    </a:dk2>
    <a:lt2>
      <a:srgbClr val="E5DEDB"/>
    </a:lt2>
    <a:accent1>
      <a:srgbClr val="FFCA08"/>
    </a:accent1>
    <a:accent2>
      <a:srgbClr val="F8931D"/>
    </a:accent2>
    <a:accent3>
      <a:srgbClr val="CE8D3E"/>
    </a:accent3>
    <a:accent4>
      <a:srgbClr val="EC7016"/>
    </a:accent4>
    <a:accent5>
      <a:srgbClr val="E64823"/>
    </a:accent5>
    <a:accent6>
      <a:srgbClr val="9C6A6A"/>
    </a:accent6>
    <a:hlink>
      <a:srgbClr val="2998E3"/>
    </a:hlink>
    <a:folHlink>
      <a:srgbClr val="7F723D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TM10001106[[fn=Ženklelis]]</Template>
  <TotalTime>10</TotalTime>
  <Words>70</Words>
  <Application>Microsoft Office PowerPoint</Application>
  <PresentationFormat>Plačiaekranė</PresentationFormat>
  <Paragraphs>9</Paragraphs>
  <Slides>4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4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4</vt:i4>
      </vt:variant>
    </vt:vector>
  </HeadingPairs>
  <TitlesOfParts>
    <vt:vector size="9" baseType="lpstr">
      <vt:lpstr>Arial</vt:lpstr>
      <vt:lpstr>Calibri</vt:lpstr>
      <vt:lpstr>Gill Sans MT</vt:lpstr>
      <vt:lpstr>Impact</vt:lpstr>
      <vt:lpstr>Ženklelis</vt:lpstr>
      <vt:lpstr>Vaikų profilaktinių patikrinimų ataskaita </vt:lpstr>
      <vt:lpstr>Pagal pateiktus Vaiko sveikatos pažymėjimus (formaNr.027-1/a), patikrinti 104 vaikai  (54 berniukai ir 50 mergaičių). Visiškai sveikais pripažinti  52 vaikai (50 Proc.). </vt:lpstr>
      <vt:lpstr>I dalis: Fizinės būklės įvertinimas </vt:lpstr>
      <vt:lpstr>II dalis Dantų ir žandikaulio būklės įvertinimas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Vaikų profilaktinių patikrinimų ataskaita</dc:title>
  <dc:creator>Admin</dc:creator>
  <cp:lastModifiedBy>Admin</cp:lastModifiedBy>
  <cp:revision>2</cp:revision>
  <dcterms:created xsi:type="dcterms:W3CDTF">2019-12-04T07:27:47Z</dcterms:created>
  <dcterms:modified xsi:type="dcterms:W3CDTF">2019-12-04T07:38:13Z</dcterms:modified>
</cp:coreProperties>
</file>