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714" r:id="rId1"/>
  </p:sldMasterIdLst>
  <p:sldIdLst>
    <p:sldId id="256" r:id="rId2"/>
    <p:sldId id="268" r:id="rId3"/>
    <p:sldId id="270" r:id="rId4"/>
    <p:sldId id="271" r:id="rId5"/>
    <p:sldId id="257" r:id="rId6"/>
    <p:sldId id="260" r:id="rId7"/>
    <p:sldId id="261" r:id="rId8"/>
    <p:sldId id="262" r:id="rId9"/>
    <p:sldId id="264" r:id="rId10"/>
    <p:sldId id="267" r:id="rId11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3840" userDrawn="1">
          <p15:clr>
            <a:srgbClr val="A4A3A4"/>
          </p15:clr>
        </p15:guide>
      </p15:sldGuideLst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1" name="Admin" initials="A" lastIdx="1" clrIdx="0">
    <p:extLst>
      <p:ext uri="{19B8F6BF-5375-455C-9EA6-DF929625EA0E}">
        <p15:presenceInfo xmlns:p15="http://schemas.microsoft.com/office/powerpoint/2012/main" userId="Admin" providerId="None"/>
      </p:ext>
    </p:extLst>
  </p:cmAuthor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5000" autoAdjust="0"/>
    <p:restoredTop sz="94660"/>
  </p:normalViewPr>
  <p:slideViewPr>
    <p:cSldViewPr snapToGrid="0" showGuides="1">
      <p:cViewPr varScale="1">
        <p:scale>
          <a:sx n="72" d="100"/>
          <a:sy n="72" d="100"/>
        </p:scale>
        <p:origin x="660" y="78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presProps" Target="pres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commentAuthors" Target="commentAuthors.xml"/><Relationship Id="rId2" Type="http://schemas.openxmlformats.org/officeDocument/2006/relationships/slide" Target="slides/slide1.xml"/><Relationship Id="rId16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theme" Target="theme/theme1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Pavadinimo skaidr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>
            <a:spLocks noChangeAspect="1"/>
          </p:cNvSpPr>
          <p:nvPr/>
        </p:nvSpPr>
        <p:spPr>
          <a:xfrm>
            <a:off x="231140" y="243840"/>
            <a:ext cx="11724640" cy="6377939"/>
          </a:xfrm>
          <a:prstGeom prst="rect">
            <a:avLst/>
          </a:prstGeom>
          <a:solidFill>
            <a:schemeClr val="accent1"/>
          </a:solidFill>
          <a:ln w="12700">
            <a:solidFill>
              <a:srgbClr val="FFFFFF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109980" y="882376"/>
            <a:ext cx="9966960" cy="2926080"/>
          </a:xfrm>
        </p:spPr>
        <p:txBody>
          <a:bodyPr anchor="b">
            <a:normAutofit/>
          </a:bodyPr>
          <a:lstStyle>
            <a:lvl1pPr algn="ctr">
              <a:lnSpc>
                <a:spcPct val="85000"/>
              </a:lnSpc>
              <a:defRPr sz="7200" b="1" cap="all" baseline="0">
                <a:solidFill>
                  <a:srgbClr val="FFFFFF"/>
                </a:solidFill>
              </a:defRPr>
            </a:lvl1pPr>
          </a:lstStyle>
          <a:p>
            <a:r>
              <a:rPr lang="lt-LT"/>
              <a:t>Spustelėję redaguokite stilių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709530" y="3869634"/>
            <a:ext cx="8767860" cy="1388165"/>
          </a:xfrm>
        </p:spPr>
        <p:txBody>
          <a:bodyPr>
            <a:normAutofit/>
          </a:bodyPr>
          <a:lstStyle>
            <a:lvl1pPr marL="0" indent="0" algn="ctr">
              <a:buNone/>
              <a:defRPr sz="2200">
                <a:solidFill>
                  <a:srgbClr val="FFFFFF"/>
                </a:solidFill>
              </a:defRPr>
            </a:lvl1pPr>
            <a:lvl2pPr marL="457200" indent="0" algn="ctr">
              <a:buNone/>
              <a:defRPr sz="2200"/>
            </a:lvl2pPr>
            <a:lvl3pPr marL="914400" indent="0" algn="ctr">
              <a:buNone/>
              <a:defRPr sz="2200"/>
            </a:lvl3pPr>
            <a:lvl4pPr marL="1371600" indent="0" algn="ctr">
              <a:buNone/>
              <a:defRPr sz="2000"/>
            </a:lvl4pPr>
            <a:lvl5pPr marL="1828800" indent="0" algn="ctr">
              <a:buNone/>
              <a:defRPr sz="2000"/>
            </a:lvl5pPr>
            <a:lvl6pPr marL="2286000" indent="0" algn="ctr">
              <a:buNone/>
              <a:defRPr sz="2000"/>
            </a:lvl6pPr>
            <a:lvl7pPr marL="2743200" indent="0" algn="ctr">
              <a:buNone/>
              <a:defRPr sz="2000"/>
            </a:lvl7pPr>
            <a:lvl8pPr marL="3200400" indent="0" algn="ctr">
              <a:buNone/>
              <a:defRPr sz="2000"/>
            </a:lvl8pPr>
            <a:lvl9pPr marL="3657600" indent="0" algn="ctr">
              <a:buNone/>
              <a:defRPr sz="2000"/>
            </a:lvl9pPr>
          </a:lstStyle>
          <a:p>
            <a:r>
              <a:rPr lang="lt-LT"/>
              <a:t>Spustelėkite norėdami redaguoti šablono paantraštės stilių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rgbClr val="FFFFFF"/>
                </a:solidFill>
              </a:defRPr>
            </a:lvl1pPr>
          </a:lstStyle>
          <a:p>
            <a:fld id="{374A53A9-C550-4C91-BB42-9E39ACCF9E83}" type="datetimeFigureOut">
              <a:rPr lang="lt-LT" smtClean="0"/>
              <a:t>2019-12-05</a:t>
            </a:fld>
            <a:endParaRPr lang="lt-LT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rgbClr val="FFFFFF"/>
                </a:solidFill>
              </a:defRPr>
            </a:lvl1pPr>
          </a:lstStyle>
          <a:p>
            <a:endParaRPr lang="lt-LT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rgbClr val="FFFFFF"/>
                </a:solidFill>
              </a:defRPr>
            </a:lvl1pPr>
          </a:lstStyle>
          <a:p>
            <a:fld id="{6532141C-F8B4-48B4-BECC-AD9F91C4F0C4}" type="slidenum">
              <a:rPr lang="lt-LT" smtClean="0"/>
              <a:t>‹#›</a:t>
            </a:fld>
            <a:endParaRPr lang="lt-LT"/>
          </a:p>
        </p:txBody>
      </p:sp>
      <p:cxnSp>
        <p:nvCxnSpPr>
          <p:cNvPr id="8" name="Straight Connector 7"/>
          <p:cNvCxnSpPr/>
          <p:nvPr/>
        </p:nvCxnSpPr>
        <p:spPr>
          <a:xfrm>
            <a:off x="1978660" y="3733800"/>
            <a:ext cx="8229601" cy="0"/>
          </a:xfrm>
          <a:prstGeom prst="line">
            <a:avLst/>
          </a:prstGeom>
          <a:ln>
            <a:solidFill>
              <a:srgbClr val="FFFFFF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451583508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Pavadinimas ir turiny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lt-LT"/>
              <a:t>Spustelėję redaguokite stilių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lt-LT"/>
              <a:t>Spustelėkite, kad galėtumėte redaguoti šablono teksto stilius</a:t>
            </a:r>
          </a:p>
          <a:p>
            <a:pPr lvl="1"/>
            <a:r>
              <a:rPr lang="lt-LT"/>
              <a:t>Antras lygis</a:t>
            </a:r>
          </a:p>
          <a:p>
            <a:pPr lvl="2"/>
            <a:r>
              <a:rPr lang="lt-LT"/>
              <a:t>Trečias lygis</a:t>
            </a:r>
          </a:p>
          <a:p>
            <a:pPr lvl="3"/>
            <a:r>
              <a:rPr lang="lt-LT"/>
              <a:t>Ketvirtas lygis</a:t>
            </a:r>
          </a:p>
          <a:p>
            <a:pPr lvl="4"/>
            <a:r>
              <a:rPr lang="lt-LT"/>
              <a:t>Penktas lygis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74A53A9-C550-4C91-BB42-9E39ACCF9E83}" type="datetimeFigureOut">
              <a:rPr lang="lt-LT" smtClean="0"/>
              <a:t>2019-12-05</a:t>
            </a:fld>
            <a:endParaRPr lang="lt-LT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lt-LT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532141C-F8B4-48B4-BECC-AD9F91C4F0C4}" type="slidenum">
              <a:rPr lang="lt-LT" smtClean="0"/>
              <a:t>‹#›</a:t>
            </a:fld>
            <a:endParaRPr lang="lt-LT"/>
          </a:p>
        </p:txBody>
      </p:sp>
    </p:spTree>
    <p:extLst>
      <p:ext uri="{BB962C8B-B14F-4D97-AF65-F5344CB8AC3E}">
        <p14:creationId xmlns:p14="http://schemas.microsoft.com/office/powerpoint/2010/main" val="3673222153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kcijos antrašt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06424" y="1173575"/>
            <a:ext cx="9966960" cy="2926080"/>
          </a:xfrm>
        </p:spPr>
        <p:txBody>
          <a:bodyPr anchor="b">
            <a:noAutofit/>
          </a:bodyPr>
          <a:lstStyle>
            <a:lvl1pPr algn="ctr">
              <a:lnSpc>
                <a:spcPct val="85000"/>
              </a:lnSpc>
              <a:defRPr sz="7200" b="0" cap="all" baseline="0"/>
            </a:lvl1pPr>
          </a:lstStyle>
          <a:p>
            <a:r>
              <a:rPr lang="lt-LT"/>
              <a:t>Spustelėję redaguokite stilių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709928" y="4154520"/>
            <a:ext cx="8769096" cy="1363806"/>
          </a:xfrm>
        </p:spPr>
        <p:txBody>
          <a:bodyPr anchor="t">
            <a:normAutofit/>
          </a:bodyPr>
          <a:lstStyle>
            <a:lvl1pPr marL="0" indent="0" algn="ctr">
              <a:buNone/>
              <a:defRPr sz="2200">
                <a:solidFill>
                  <a:schemeClr val="accent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lt-LT"/>
              <a:t>Spustelėkite, kad galėtumėte redaguoti šablono teksto stilius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74A53A9-C550-4C91-BB42-9E39ACCF9E83}" type="datetimeFigureOut">
              <a:rPr lang="lt-LT" smtClean="0"/>
              <a:t>2019-12-05</a:t>
            </a:fld>
            <a:endParaRPr lang="lt-LT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lt-LT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532141C-F8B4-48B4-BECC-AD9F91C4F0C4}" type="slidenum">
              <a:rPr lang="lt-LT" smtClean="0"/>
              <a:t>‹#›</a:t>
            </a:fld>
            <a:endParaRPr lang="lt-LT"/>
          </a:p>
        </p:txBody>
      </p:sp>
      <p:cxnSp>
        <p:nvCxnSpPr>
          <p:cNvPr id="7" name="Straight Connector 6"/>
          <p:cNvCxnSpPr/>
          <p:nvPr/>
        </p:nvCxnSpPr>
        <p:spPr>
          <a:xfrm>
            <a:off x="1981200" y="4020408"/>
            <a:ext cx="8229601" cy="0"/>
          </a:xfrm>
          <a:prstGeom prst="line">
            <a:avLst/>
          </a:prstGeom>
          <a:ln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00314424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u turinia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7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lt-LT"/>
              <a:t>Spustelėję redaguokite stilių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143000" y="2057399"/>
            <a:ext cx="4754880" cy="4023360"/>
          </a:xfrm>
        </p:spPr>
        <p:txBody>
          <a:bodyPr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lt-LT"/>
              <a:t>Spustelėkite, kad galėtumėte redaguoti šablono teksto stilius</a:t>
            </a:r>
          </a:p>
          <a:p>
            <a:pPr lvl="1"/>
            <a:r>
              <a:rPr lang="lt-LT"/>
              <a:t>Antras lygis</a:t>
            </a:r>
          </a:p>
          <a:p>
            <a:pPr lvl="2"/>
            <a:r>
              <a:rPr lang="lt-LT"/>
              <a:t>Trečias lygis</a:t>
            </a:r>
          </a:p>
          <a:p>
            <a:pPr lvl="3"/>
            <a:r>
              <a:rPr lang="lt-LT"/>
              <a:t>Ketvirtas lygis</a:t>
            </a:r>
          </a:p>
          <a:p>
            <a:pPr lvl="4"/>
            <a:r>
              <a:rPr lang="lt-LT"/>
              <a:t>Penktas lygis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267612" y="2057400"/>
            <a:ext cx="4754880" cy="4023360"/>
          </a:xfrm>
        </p:spPr>
        <p:txBody>
          <a:bodyPr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lt-LT"/>
              <a:t>Spustelėkite, kad galėtumėte redaguoti šablono teksto stilius</a:t>
            </a:r>
          </a:p>
          <a:p>
            <a:pPr lvl="1"/>
            <a:r>
              <a:rPr lang="lt-LT"/>
              <a:t>Antras lygis</a:t>
            </a:r>
          </a:p>
          <a:p>
            <a:pPr lvl="2"/>
            <a:r>
              <a:rPr lang="lt-LT"/>
              <a:t>Trečias lygis</a:t>
            </a:r>
          </a:p>
          <a:p>
            <a:pPr lvl="3"/>
            <a:r>
              <a:rPr lang="lt-LT"/>
              <a:t>Ketvirtas lygis</a:t>
            </a:r>
          </a:p>
          <a:p>
            <a:pPr lvl="4"/>
            <a:r>
              <a:rPr lang="lt-LT"/>
              <a:t>Penktas lygis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74A53A9-C550-4C91-BB42-9E39ACCF9E83}" type="datetimeFigureOut">
              <a:rPr lang="lt-LT" smtClean="0"/>
              <a:t>2019-12-05</a:t>
            </a:fld>
            <a:endParaRPr lang="lt-LT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lt-LT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532141C-F8B4-48B4-BECC-AD9F91C4F0C4}" type="slidenum">
              <a:rPr lang="lt-LT" smtClean="0"/>
              <a:t>‹#›</a:t>
            </a:fld>
            <a:endParaRPr lang="lt-LT"/>
          </a:p>
        </p:txBody>
      </p:sp>
    </p:spTree>
    <p:extLst>
      <p:ext uri="{BB962C8B-B14F-4D97-AF65-F5344CB8AC3E}">
        <p14:creationId xmlns:p14="http://schemas.microsoft.com/office/powerpoint/2010/main" val="3105288319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Lyginima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itle 9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lt-LT"/>
              <a:t>Spustelėję redaguokite stilių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43000" y="2001511"/>
            <a:ext cx="4754880" cy="777240"/>
          </a:xfrm>
        </p:spPr>
        <p:txBody>
          <a:bodyPr anchor="ctr"/>
          <a:lstStyle>
            <a:lvl1pPr marL="0" indent="0">
              <a:spcBef>
                <a:spcPts val="0"/>
              </a:spcBef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lt-LT"/>
              <a:t>Spustelėkite, kad galėtumėte redaguoti šablono teksto stilius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143000" y="2721483"/>
            <a:ext cx="4754880" cy="3383280"/>
          </a:xfrm>
        </p:spPr>
        <p:txBody>
          <a:bodyPr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lt-LT"/>
              <a:t>Spustelėkite, kad galėtumėte redaguoti šablono teksto stilius</a:t>
            </a:r>
          </a:p>
          <a:p>
            <a:pPr lvl="1"/>
            <a:r>
              <a:rPr lang="lt-LT"/>
              <a:t>Antras lygis</a:t>
            </a:r>
          </a:p>
          <a:p>
            <a:pPr lvl="2"/>
            <a:r>
              <a:rPr lang="lt-LT"/>
              <a:t>Trečias lygis</a:t>
            </a:r>
          </a:p>
          <a:p>
            <a:pPr lvl="3"/>
            <a:r>
              <a:rPr lang="lt-LT"/>
              <a:t>Ketvirtas lygis</a:t>
            </a:r>
          </a:p>
          <a:p>
            <a:pPr lvl="4"/>
            <a:r>
              <a:rPr lang="lt-LT"/>
              <a:t>Penktas lygis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269173" y="1999032"/>
            <a:ext cx="4754880" cy="777240"/>
          </a:xfrm>
        </p:spPr>
        <p:txBody>
          <a:bodyPr anchor="ctr"/>
          <a:lstStyle>
            <a:lvl1pPr marL="0" indent="0">
              <a:spcBef>
                <a:spcPts val="0"/>
              </a:spcBef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lt-LT"/>
              <a:t>Spustelėkite, kad galėtumėte redaguoti šablono teksto stilius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269173" y="2719322"/>
            <a:ext cx="4754880" cy="3383280"/>
          </a:xfrm>
        </p:spPr>
        <p:txBody>
          <a:bodyPr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lt-LT"/>
              <a:t>Spustelėkite, kad galėtumėte redaguoti šablono teksto stilius</a:t>
            </a:r>
          </a:p>
          <a:p>
            <a:pPr lvl="1"/>
            <a:r>
              <a:rPr lang="lt-LT"/>
              <a:t>Antras lygis</a:t>
            </a:r>
          </a:p>
          <a:p>
            <a:pPr lvl="2"/>
            <a:r>
              <a:rPr lang="lt-LT"/>
              <a:t>Trečias lygis</a:t>
            </a:r>
          </a:p>
          <a:p>
            <a:pPr lvl="3"/>
            <a:r>
              <a:rPr lang="lt-LT"/>
              <a:t>Ketvirtas lygis</a:t>
            </a:r>
          </a:p>
          <a:p>
            <a:pPr lvl="4"/>
            <a:r>
              <a:rPr lang="lt-LT"/>
              <a:t>Penktas lygis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74A53A9-C550-4C91-BB42-9E39ACCF9E83}" type="datetimeFigureOut">
              <a:rPr lang="lt-LT" smtClean="0"/>
              <a:t>2019-12-05</a:t>
            </a:fld>
            <a:endParaRPr lang="lt-LT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lt-LT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532141C-F8B4-48B4-BECC-AD9F91C4F0C4}" type="slidenum">
              <a:rPr lang="lt-LT" smtClean="0"/>
              <a:t>‹#›</a:t>
            </a:fld>
            <a:endParaRPr lang="lt-LT"/>
          </a:p>
        </p:txBody>
      </p:sp>
    </p:spTree>
    <p:extLst>
      <p:ext uri="{BB962C8B-B14F-4D97-AF65-F5344CB8AC3E}">
        <p14:creationId xmlns:p14="http://schemas.microsoft.com/office/powerpoint/2010/main" val="4274771098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k pavadinima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lt-LT"/>
              <a:t>Spustelėję redaguokite stilių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74A53A9-C550-4C91-BB42-9E39ACCF9E83}" type="datetimeFigureOut">
              <a:rPr lang="lt-LT" smtClean="0"/>
              <a:t>2019-12-05</a:t>
            </a:fld>
            <a:endParaRPr lang="lt-LT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lt-LT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532141C-F8B4-48B4-BECC-AD9F91C4F0C4}" type="slidenum">
              <a:rPr lang="lt-LT" smtClean="0"/>
              <a:t>‹#›</a:t>
            </a:fld>
            <a:endParaRPr lang="lt-LT"/>
          </a:p>
        </p:txBody>
      </p:sp>
    </p:spTree>
    <p:extLst>
      <p:ext uri="{BB962C8B-B14F-4D97-AF65-F5344CB8AC3E}">
        <p14:creationId xmlns:p14="http://schemas.microsoft.com/office/powerpoint/2010/main" val="1377182100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Tušč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74A53A9-C550-4C91-BB42-9E39ACCF9E83}" type="datetimeFigureOut">
              <a:rPr lang="lt-LT" smtClean="0"/>
              <a:t>2019-12-05</a:t>
            </a:fld>
            <a:endParaRPr lang="lt-LT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lt-LT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532141C-F8B4-48B4-BECC-AD9F91C4F0C4}" type="slidenum">
              <a:rPr lang="lt-LT" smtClean="0"/>
              <a:t>‹#›</a:t>
            </a:fld>
            <a:endParaRPr lang="lt-LT"/>
          </a:p>
        </p:txBody>
      </p:sp>
    </p:spTree>
    <p:extLst>
      <p:ext uri="{BB962C8B-B14F-4D97-AF65-F5344CB8AC3E}">
        <p14:creationId xmlns:p14="http://schemas.microsoft.com/office/powerpoint/2010/main" val="2120494809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Turinys ir antrašt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43000" y="1097280"/>
            <a:ext cx="3931920" cy="1737360"/>
          </a:xfrm>
        </p:spPr>
        <p:txBody>
          <a:bodyPr anchor="b">
            <a:noAutofit/>
          </a:bodyPr>
          <a:lstStyle>
            <a:lvl1pPr>
              <a:lnSpc>
                <a:spcPct val="90000"/>
              </a:lnSpc>
              <a:defRPr sz="4000" b="0"/>
            </a:lvl1pPr>
          </a:lstStyle>
          <a:p>
            <a:r>
              <a:rPr lang="lt-LT"/>
              <a:t>Spustelėję redaguokite stilių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852159" y="1097280"/>
            <a:ext cx="5212080" cy="4663440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lt-LT"/>
              <a:t>Spustelėkite, kad galėtumėte redaguoti šablono teksto stilius</a:t>
            </a:r>
          </a:p>
          <a:p>
            <a:pPr lvl="1"/>
            <a:r>
              <a:rPr lang="lt-LT"/>
              <a:t>Antras lygis</a:t>
            </a:r>
          </a:p>
          <a:p>
            <a:pPr lvl="2"/>
            <a:r>
              <a:rPr lang="lt-LT"/>
              <a:t>Trečias lygis</a:t>
            </a:r>
          </a:p>
          <a:p>
            <a:pPr lvl="3"/>
            <a:r>
              <a:rPr lang="lt-LT"/>
              <a:t>Ketvirtas lygis</a:t>
            </a:r>
          </a:p>
          <a:p>
            <a:pPr lvl="4"/>
            <a:r>
              <a:rPr lang="lt-LT"/>
              <a:t>Penktas lygis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143000" y="2834640"/>
            <a:ext cx="3931920" cy="3017520"/>
          </a:xfrm>
        </p:spPr>
        <p:txBody>
          <a:bodyPr>
            <a:normAutofit/>
          </a:bodyPr>
          <a:lstStyle>
            <a:lvl1pPr marL="0" indent="0">
              <a:lnSpc>
                <a:spcPct val="100000"/>
              </a:lnSpc>
              <a:spcBef>
                <a:spcPts val="1000"/>
              </a:spcBef>
              <a:buNone/>
              <a:defRPr sz="17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lt-LT"/>
              <a:t>Spustelėkite, kad galėtumėte redaguoti šablono teksto stilius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74A53A9-C550-4C91-BB42-9E39ACCF9E83}" type="datetimeFigureOut">
              <a:rPr lang="lt-LT" smtClean="0"/>
              <a:t>2019-12-05</a:t>
            </a:fld>
            <a:endParaRPr lang="lt-LT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lt-LT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532141C-F8B4-48B4-BECC-AD9F91C4F0C4}" type="slidenum">
              <a:rPr lang="lt-LT" smtClean="0"/>
              <a:t>‹#›</a:t>
            </a:fld>
            <a:endParaRPr lang="lt-LT"/>
          </a:p>
        </p:txBody>
      </p:sp>
    </p:spTree>
    <p:extLst>
      <p:ext uri="{BB962C8B-B14F-4D97-AF65-F5344CB8AC3E}">
        <p14:creationId xmlns:p14="http://schemas.microsoft.com/office/powerpoint/2010/main" val="2653363952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aveikslėlis ir antrašt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43000" y="1097280"/>
            <a:ext cx="3931920" cy="1737360"/>
          </a:xfrm>
        </p:spPr>
        <p:txBody>
          <a:bodyPr anchor="b">
            <a:noAutofit/>
          </a:bodyPr>
          <a:lstStyle>
            <a:lvl1pPr>
              <a:lnSpc>
                <a:spcPct val="90000"/>
              </a:lnSpc>
              <a:defRPr sz="4000" b="0"/>
            </a:lvl1pPr>
          </a:lstStyle>
          <a:p>
            <a:r>
              <a:rPr lang="lt-LT"/>
              <a:t>Spustelėję redaguokite stilių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5413248" y="1069847"/>
            <a:ext cx="6099048" cy="4800600"/>
          </a:xfrm>
        </p:spPr>
        <p:txBody>
          <a:bodyPr lIns="274320" tIns="182880" anchor="t">
            <a:normAutofit/>
          </a:bodyPr>
          <a:lstStyle>
            <a:lvl1pPr marL="0" indent="0">
              <a:buNone/>
              <a:defRPr sz="28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lt-LT"/>
              <a:t>Spustelėkite piktogramą norėdami įtraukti paveikslėlį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143000" y="2834640"/>
            <a:ext cx="3931920" cy="2880360"/>
          </a:xfrm>
        </p:spPr>
        <p:txBody>
          <a:bodyPr>
            <a:normAutofit/>
          </a:bodyPr>
          <a:lstStyle>
            <a:lvl1pPr marL="0" indent="0">
              <a:lnSpc>
                <a:spcPct val="100000"/>
              </a:lnSpc>
              <a:spcBef>
                <a:spcPts val="1000"/>
              </a:spcBef>
              <a:buNone/>
              <a:defRPr sz="17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lt-LT"/>
              <a:t>Spustelėkite, kad galėtumėte redaguoti šablono teksto stilius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74A53A9-C550-4C91-BB42-9E39ACCF9E83}" type="datetimeFigureOut">
              <a:rPr lang="lt-LT" smtClean="0"/>
              <a:t>2019-12-05</a:t>
            </a:fld>
            <a:endParaRPr lang="lt-LT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lt-LT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532141C-F8B4-48B4-BECC-AD9F91C4F0C4}" type="slidenum">
              <a:rPr lang="lt-LT" smtClean="0"/>
              <a:t>‹#›</a:t>
            </a:fld>
            <a:endParaRPr lang="lt-LT"/>
          </a:p>
        </p:txBody>
      </p:sp>
    </p:spTree>
    <p:extLst>
      <p:ext uri="{BB962C8B-B14F-4D97-AF65-F5344CB8AC3E}">
        <p14:creationId xmlns:p14="http://schemas.microsoft.com/office/powerpoint/2010/main" val="443851176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Pavadinimas ir vertikalus teksta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lt-LT"/>
              <a:t>Spustelėję redaguokite stilių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lt-LT"/>
              <a:t>Spustelėkite, kad galėtumėte redaguoti šablono teksto stilius</a:t>
            </a:r>
          </a:p>
          <a:p>
            <a:pPr lvl="1"/>
            <a:r>
              <a:rPr lang="lt-LT"/>
              <a:t>Antras lygis</a:t>
            </a:r>
          </a:p>
          <a:p>
            <a:pPr lvl="2"/>
            <a:r>
              <a:rPr lang="lt-LT"/>
              <a:t>Trečias lygis</a:t>
            </a:r>
          </a:p>
          <a:p>
            <a:pPr lvl="3"/>
            <a:r>
              <a:rPr lang="lt-LT"/>
              <a:t>Ketvirtas lygis</a:t>
            </a:r>
          </a:p>
          <a:p>
            <a:pPr lvl="4"/>
            <a:r>
              <a:rPr lang="lt-LT"/>
              <a:t>Penktas lygis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74A53A9-C550-4C91-BB42-9E39ACCF9E83}" type="datetimeFigureOut">
              <a:rPr lang="lt-LT" smtClean="0"/>
              <a:t>2019-12-05</a:t>
            </a:fld>
            <a:endParaRPr lang="lt-LT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lt-LT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532141C-F8B4-48B4-BECC-AD9F91C4F0C4}" type="slidenum">
              <a:rPr lang="lt-LT" smtClean="0"/>
              <a:t>‹#›</a:t>
            </a:fld>
            <a:endParaRPr lang="lt-LT"/>
          </a:p>
        </p:txBody>
      </p:sp>
    </p:spTree>
    <p:extLst>
      <p:ext uri="{BB962C8B-B14F-4D97-AF65-F5344CB8AC3E}">
        <p14:creationId xmlns:p14="http://schemas.microsoft.com/office/powerpoint/2010/main" val="222375662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us pavadinimas ir teksta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762000"/>
            <a:ext cx="2324100" cy="5410200"/>
          </a:xfrm>
        </p:spPr>
        <p:txBody>
          <a:bodyPr vert="eaVert"/>
          <a:lstStyle/>
          <a:p>
            <a:r>
              <a:rPr lang="lt-LT"/>
              <a:t>Spustelėję redaguokite stilių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143000" y="762000"/>
            <a:ext cx="7429500" cy="5410200"/>
          </a:xfrm>
        </p:spPr>
        <p:txBody>
          <a:bodyPr vert="eaVert"/>
          <a:lstStyle/>
          <a:p>
            <a:pPr lvl="0"/>
            <a:r>
              <a:rPr lang="lt-LT"/>
              <a:t>Spustelėkite, kad galėtumėte redaguoti šablono teksto stilius</a:t>
            </a:r>
          </a:p>
          <a:p>
            <a:pPr lvl="1"/>
            <a:r>
              <a:rPr lang="lt-LT"/>
              <a:t>Antras lygis</a:t>
            </a:r>
          </a:p>
          <a:p>
            <a:pPr lvl="2"/>
            <a:r>
              <a:rPr lang="lt-LT"/>
              <a:t>Trečias lygis</a:t>
            </a:r>
          </a:p>
          <a:p>
            <a:pPr lvl="3"/>
            <a:r>
              <a:rPr lang="lt-LT"/>
              <a:t>Ketvirtas lygis</a:t>
            </a:r>
          </a:p>
          <a:p>
            <a:pPr lvl="4"/>
            <a:r>
              <a:rPr lang="lt-LT"/>
              <a:t>Penktas lygis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74A53A9-C550-4C91-BB42-9E39ACCF9E83}" type="datetimeFigureOut">
              <a:rPr lang="lt-LT" smtClean="0"/>
              <a:t>2019-12-05</a:t>
            </a:fld>
            <a:endParaRPr lang="lt-LT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lt-LT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532141C-F8B4-48B4-BECC-AD9F91C4F0C4}" type="slidenum">
              <a:rPr lang="lt-LT" smtClean="0"/>
              <a:t>‹#›</a:t>
            </a:fld>
            <a:endParaRPr lang="lt-LT"/>
          </a:p>
        </p:txBody>
      </p:sp>
    </p:spTree>
    <p:extLst>
      <p:ext uri="{BB962C8B-B14F-4D97-AF65-F5344CB8AC3E}">
        <p14:creationId xmlns:p14="http://schemas.microsoft.com/office/powerpoint/2010/main" val="397145520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>
            <a:spLocks noChangeAspect="1"/>
          </p:cNvSpPr>
          <p:nvPr/>
        </p:nvSpPr>
        <p:spPr>
          <a:xfrm>
            <a:off x="231140" y="243840"/>
            <a:ext cx="11724640" cy="6377939"/>
          </a:xfrm>
          <a:prstGeom prst="rect">
            <a:avLst/>
          </a:prstGeom>
          <a:solidFill>
            <a:schemeClr val="bg1"/>
          </a:solidFill>
          <a:ln w="127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143000" y="609600"/>
            <a:ext cx="9875520" cy="135636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lt-LT"/>
              <a:t>Spustelėję redaguokite stilių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43000" y="2057400"/>
            <a:ext cx="9872871" cy="40386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lt-LT"/>
              <a:t>Spustelėkite, kad galėtumėte redaguoti šablono teksto stilius</a:t>
            </a:r>
          </a:p>
          <a:p>
            <a:pPr lvl="1"/>
            <a:r>
              <a:rPr lang="lt-LT"/>
              <a:t>Antras lygis</a:t>
            </a:r>
          </a:p>
          <a:p>
            <a:pPr lvl="2"/>
            <a:r>
              <a:rPr lang="lt-LT"/>
              <a:t>Trečias lygis</a:t>
            </a:r>
          </a:p>
          <a:p>
            <a:pPr lvl="3"/>
            <a:r>
              <a:rPr lang="lt-LT"/>
              <a:t>Ketvirtas lygis</a:t>
            </a:r>
          </a:p>
          <a:p>
            <a:pPr lvl="4"/>
            <a:r>
              <a:rPr lang="lt-LT"/>
              <a:t>Penktas lygis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1142996" y="6223828"/>
            <a:ext cx="2329074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accent1"/>
                </a:solidFill>
              </a:defRPr>
            </a:lvl1pPr>
          </a:lstStyle>
          <a:p>
            <a:fld id="{374A53A9-C550-4C91-BB42-9E39ACCF9E83}" type="datetimeFigureOut">
              <a:rPr lang="lt-LT" smtClean="0"/>
              <a:t>2019-12-05</a:t>
            </a:fld>
            <a:endParaRPr lang="lt-LT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949148" y="6223828"/>
            <a:ext cx="4717774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accent1"/>
                </a:solidFill>
              </a:defRPr>
            </a:lvl1pPr>
          </a:lstStyle>
          <a:p>
            <a:endParaRPr lang="lt-LT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9329530" y="6223828"/>
            <a:ext cx="1706217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accent1"/>
                </a:solidFill>
              </a:defRPr>
            </a:lvl1pPr>
          </a:lstStyle>
          <a:p>
            <a:fld id="{6532141C-F8B4-48B4-BECC-AD9F91C4F0C4}" type="slidenum">
              <a:rPr lang="lt-LT" smtClean="0"/>
              <a:t>‹#›</a:t>
            </a:fld>
            <a:endParaRPr lang="lt-LT"/>
          </a:p>
        </p:txBody>
      </p:sp>
    </p:spTree>
    <p:extLst>
      <p:ext uri="{BB962C8B-B14F-4D97-AF65-F5344CB8AC3E}">
        <p14:creationId xmlns:p14="http://schemas.microsoft.com/office/powerpoint/2010/main" val="187434077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15" r:id="rId1"/>
    <p:sldLayoutId id="2147483716" r:id="rId2"/>
    <p:sldLayoutId id="2147483717" r:id="rId3"/>
    <p:sldLayoutId id="2147483718" r:id="rId4"/>
    <p:sldLayoutId id="2147483719" r:id="rId5"/>
    <p:sldLayoutId id="2147483720" r:id="rId6"/>
    <p:sldLayoutId id="2147483721" r:id="rId7"/>
    <p:sldLayoutId id="2147483722" r:id="rId8"/>
    <p:sldLayoutId id="2147483723" r:id="rId9"/>
    <p:sldLayoutId id="2147483724" r:id="rId10"/>
    <p:sldLayoutId id="2147483725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accent1"/>
          </a:solidFill>
          <a:latin typeface="+mj-lt"/>
          <a:ea typeface="+mj-ea"/>
          <a:cs typeface="+mj-cs"/>
        </a:defRPr>
      </a:lvl1pPr>
    </p:titleStyle>
    <p:bodyStyle>
      <a:lvl1pPr marL="228600" indent="-182880" algn="l" defTabSz="914400" rtl="0" eaLnBrk="1" latinLnBrk="0" hangingPunct="1">
        <a:lnSpc>
          <a:spcPct val="90000"/>
        </a:lnSpc>
        <a:spcBef>
          <a:spcPts val="1400"/>
        </a:spcBef>
        <a:buClr>
          <a:schemeClr val="accent1"/>
        </a:buClr>
        <a:buSzPct val="80000"/>
        <a:buFont typeface="Corbel" pitchFamily="34" charset="0"/>
        <a:buChar char="•"/>
        <a:defRPr sz="2200" kern="1200">
          <a:solidFill>
            <a:schemeClr val="accent1"/>
          </a:solidFill>
          <a:latin typeface="+mn-lt"/>
          <a:ea typeface="+mn-ea"/>
          <a:cs typeface="+mn-cs"/>
        </a:defRPr>
      </a:lvl1pPr>
      <a:lvl2pPr marL="457200" indent="-18288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SzPct val="80000"/>
        <a:buFont typeface="Corbel" pitchFamily="34" charset="0"/>
        <a:buChar char="•"/>
        <a:defRPr sz="2000" kern="1200">
          <a:solidFill>
            <a:schemeClr val="accent1"/>
          </a:solidFill>
          <a:latin typeface="+mn-lt"/>
          <a:ea typeface="+mn-ea"/>
          <a:cs typeface="+mn-cs"/>
        </a:defRPr>
      </a:lvl2pPr>
      <a:lvl3pPr marL="731520" indent="-18288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SzPct val="80000"/>
        <a:buFont typeface="Corbel" pitchFamily="34" charset="0"/>
        <a:buChar char="•"/>
        <a:defRPr sz="1800" kern="1200">
          <a:solidFill>
            <a:schemeClr val="accent1"/>
          </a:solidFill>
          <a:latin typeface="+mn-lt"/>
          <a:ea typeface="+mn-ea"/>
          <a:cs typeface="+mn-cs"/>
        </a:defRPr>
      </a:lvl3pPr>
      <a:lvl4pPr marL="1005840" indent="-18288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SzPct val="80000"/>
        <a:buFont typeface="Corbel" pitchFamily="34" charset="0"/>
        <a:buChar char="•"/>
        <a:defRPr sz="1600" kern="1200">
          <a:solidFill>
            <a:schemeClr val="accent1"/>
          </a:solidFill>
          <a:latin typeface="+mn-lt"/>
          <a:ea typeface="+mn-ea"/>
          <a:cs typeface="+mn-cs"/>
        </a:defRPr>
      </a:lvl4pPr>
      <a:lvl5pPr marL="1280160" indent="-18288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SzPct val="80000"/>
        <a:buFont typeface="Corbel" pitchFamily="34" charset="0"/>
        <a:buChar char="•"/>
        <a:defRPr sz="1600" kern="1200">
          <a:solidFill>
            <a:schemeClr val="accent1"/>
          </a:solidFill>
          <a:latin typeface="+mn-lt"/>
          <a:ea typeface="+mn-ea"/>
          <a:cs typeface="+mn-cs"/>
        </a:defRPr>
      </a:lvl5pPr>
      <a:lvl6pPr marL="1600000" indent="-22860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SzPct val="80000"/>
        <a:buFont typeface="Corbel" pitchFamily="34" charset="0"/>
        <a:buChar char="•"/>
        <a:defRPr sz="1600" kern="1200">
          <a:solidFill>
            <a:schemeClr val="accent1"/>
          </a:solidFill>
          <a:latin typeface="+mn-lt"/>
          <a:ea typeface="+mn-ea"/>
          <a:cs typeface="+mn-cs"/>
        </a:defRPr>
      </a:lvl6pPr>
      <a:lvl7pPr marL="1900000" indent="-22860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SzPct val="80000"/>
        <a:buFont typeface="Corbel" pitchFamily="34" charset="0"/>
        <a:buChar char="•"/>
        <a:defRPr sz="1600" kern="1200">
          <a:solidFill>
            <a:schemeClr val="accent1"/>
          </a:solidFill>
          <a:latin typeface="+mn-lt"/>
          <a:ea typeface="+mn-ea"/>
          <a:cs typeface="+mn-cs"/>
        </a:defRPr>
      </a:lvl7pPr>
      <a:lvl8pPr marL="2200000" indent="-22860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SzPct val="80000"/>
        <a:buFont typeface="Corbel" pitchFamily="34" charset="0"/>
        <a:buChar char="•"/>
        <a:defRPr sz="1600" kern="1200">
          <a:solidFill>
            <a:schemeClr val="accent1"/>
          </a:solidFill>
          <a:latin typeface="+mn-lt"/>
          <a:ea typeface="+mn-ea"/>
          <a:cs typeface="+mn-cs"/>
        </a:defRPr>
      </a:lvl8pPr>
      <a:lvl9pPr marL="2500000" indent="-22860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SzPct val="80000"/>
        <a:buFont typeface="Corbel" pitchFamily="34" charset="0"/>
        <a:buChar char="•"/>
        <a:defRPr sz="1600" kern="1200">
          <a:solidFill>
            <a:schemeClr val="accent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4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4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avadinimas 1">
            <a:extLst>
              <a:ext uri="{FF2B5EF4-FFF2-40B4-BE49-F238E27FC236}">
                <a16:creationId xmlns:a16="http://schemas.microsoft.com/office/drawing/2014/main" id="{F002D0D4-0D25-41B1-9DF4-3244988ECD3C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371062" y="337931"/>
            <a:ext cx="9608610" cy="2100470"/>
          </a:xfrm>
        </p:spPr>
        <p:txBody>
          <a:bodyPr>
            <a:normAutofit/>
          </a:bodyPr>
          <a:lstStyle/>
          <a:p>
            <a:r>
              <a:rPr lang="lt-LT" sz="3600" dirty="0"/>
              <a:t>ŠIAULIŲ MIESTO SAVIVALDYBĖS VISUOMENĖS SVEIKATOS BIURO VEIKLA</a:t>
            </a:r>
            <a:br>
              <a:rPr lang="lt-LT" dirty="0"/>
            </a:br>
            <a:endParaRPr lang="lt-LT" dirty="0"/>
          </a:p>
        </p:txBody>
      </p:sp>
      <p:sp>
        <p:nvSpPr>
          <p:cNvPr id="3" name="Antrinis pavadinimas 2">
            <a:extLst>
              <a:ext uri="{FF2B5EF4-FFF2-40B4-BE49-F238E27FC236}">
                <a16:creationId xmlns:a16="http://schemas.microsoft.com/office/drawing/2014/main" id="{BC6B4338-5CE6-4827-A95D-5EC352A2A5A1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1908313"/>
            <a:ext cx="9144000" cy="4611757"/>
          </a:xfrm>
        </p:spPr>
        <p:txBody>
          <a:bodyPr>
            <a:normAutofit/>
          </a:bodyPr>
          <a:lstStyle/>
          <a:p>
            <a:endParaRPr lang="lt-LT" dirty="0"/>
          </a:p>
          <a:p>
            <a:pPr marL="228600" lvl="0" indent="-228600" algn="l">
              <a:buFont typeface="Arial" panose="020B0604020202020204" pitchFamily="34" charset="0"/>
              <a:buChar char="•"/>
            </a:pPr>
            <a:r>
              <a:rPr lang="lt-LT" sz="2800" b="1" dirty="0">
                <a:solidFill>
                  <a:prstClr val="black"/>
                </a:solidFill>
              </a:rPr>
              <a:t>Sveikatos biuro veiklos tikslai: </a:t>
            </a:r>
          </a:p>
          <a:p>
            <a:pPr marL="228600" lvl="0" indent="-228600" algn="l">
              <a:buFont typeface="Arial" panose="020B0604020202020204" pitchFamily="34" charset="0"/>
              <a:buChar char="•"/>
            </a:pPr>
            <a:r>
              <a:rPr lang="lt-LT" sz="2800" dirty="0">
                <a:solidFill>
                  <a:prstClr val="black"/>
                </a:solidFill>
              </a:rPr>
              <a:t>rūpintis savivaldybės gyventojų sveikata, vykdyti visuomenės sveikatos priežiūrą, siekiant mažinti gyventojų sergamumą ir mirtingumą, gerinti gyvenimo kokybę, teikiant kokybiškas visuomenės sveikatos priežiūros paslaugas.</a:t>
            </a:r>
          </a:p>
          <a:p>
            <a:pPr marL="228600" lvl="0" indent="-228600" algn="l">
              <a:buFont typeface="Arial" panose="020B0604020202020204" pitchFamily="34" charset="0"/>
              <a:buChar char="•"/>
            </a:pPr>
            <a:r>
              <a:rPr lang="lt-LT" sz="2800" dirty="0">
                <a:solidFill>
                  <a:prstClr val="black"/>
                </a:solidFill>
              </a:rPr>
              <a:t> </a:t>
            </a:r>
            <a:r>
              <a:rPr lang="lt-LT" sz="2800" b="1" dirty="0">
                <a:solidFill>
                  <a:prstClr val="black"/>
                </a:solidFill>
              </a:rPr>
              <a:t>Veiklos pobūdis </a:t>
            </a:r>
            <a:r>
              <a:rPr lang="lt-LT" sz="2800" dirty="0">
                <a:solidFill>
                  <a:prstClr val="black"/>
                </a:solidFill>
              </a:rPr>
              <a:t>– visuomenės sveikatos priežiūros paslaugų organizavimas ir teikimas fiziniams ir juridiniams asmenims savivaldybės teritorijoje.</a:t>
            </a:r>
          </a:p>
          <a:p>
            <a:endParaRPr lang="lt-LT" dirty="0"/>
          </a:p>
        </p:txBody>
      </p:sp>
      <p:pic>
        <p:nvPicPr>
          <p:cNvPr id="5" name="Paveikslėlis 4">
            <a:extLst>
              <a:ext uri="{FF2B5EF4-FFF2-40B4-BE49-F238E27FC236}">
                <a16:creationId xmlns:a16="http://schemas.microsoft.com/office/drawing/2014/main" id="{5B0C4302-0000-4806-851C-69D6C213C0A5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780888" y="198783"/>
            <a:ext cx="2212329" cy="210047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7269196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avadinimas 1">
            <a:extLst>
              <a:ext uri="{FF2B5EF4-FFF2-40B4-BE49-F238E27FC236}">
                <a16:creationId xmlns:a16="http://schemas.microsoft.com/office/drawing/2014/main" id="{A5B36C0A-3859-4CAF-8AF7-CC862B592588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007165" y="1086678"/>
            <a:ext cx="10069775" cy="513523"/>
          </a:xfrm>
        </p:spPr>
        <p:txBody>
          <a:bodyPr>
            <a:noAutofit/>
          </a:bodyPr>
          <a:lstStyle/>
          <a:p>
            <a:r>
              <a:rPr lang="lt-LT" sz="3600" dirty="0"/>
              <a:t>VISUOMENĖS SVEIKATOS BIURO VEIKLOS SRITYS (1)</a:t>
            </a:r>
          </a:p>
        </p:txBody>
      </p:sp>
      <p:sp>
        <p:nvSpPr>
          <p:cNvPr id="3" name="Antrinis pavadinimas 2">
            <a:extLst>
              <a:ext uri="{FF2B5EF4-FFF2-40B4-BE49-F238E27FC236}">
                <a16:creationId xmlns:a16="http://schemas.microsoft.com/office/drawing/2014/main" id="{76FC111E-EED2-4E79-A5AC-70B9A7593170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709530" y="1600202"/>
            <a:ext cx="8767860" cy="4628320"/>
          </a:xfrm>
        </p:spPr>
        <p:txBody>
          <a:bodyPr>
            <a:noAutofit/>
          </a:bodyPr>
          <a:lstStyle/>
          <a:p>
            <a:pPr algn="l"/>
            <a:r>
              <a:rPr lang="lt-LT" sz="2800" dirty="0">
                <a:solidFill>
                  <a:schemeClr val="tx1"/>
                </a:solidFill>
              </a:rPr>
              <a:t>Visuomenės sveikatos stebėsena</a:t>
            </a:r>
          </a:p>
          <a:p>
            <a:pPr algn="l"/>
            <a:r>
              <a:rPr lang="lt-LT" sz="2800" dirty="0"/>
              <a:t>Stebėti ir analizuoti visuomenės sveikatą, ją veikiančius veiksnius ir jų kitimo tendencijas; </a:t>
            </a:r>
          </a:p>
          <a:p>
            <a:pPr algn="l"/>
            <a:r>
              <a:rPr lang="lt-LT" sz="2800" dirty="0"/>
              <a:t> Formuoti bendrą visuomenės sveikatą; </a:t>
            </a:r>
          </a:p>
          <a:p>
            <a:pPr algn="l"/>
            <a:r>
              <a:rPr lang="lt-LT" sz="2800" dirty="0"/>
              <a:t>Teikti valstybės institucijoms, visuomenei informaciją apie visuomenės sveikatos būklę ir jos kitimo priežastis, reikalingą socialinės raidos, prevencinės medicinos. Sveikatos apsaugos valdymo sprendimams priimti, mokslo ir kitoms reikmėms. </a:t>
            </a:r>
            <a:endParaRPr lang="lt-LT" sz="2800" dirty="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334381709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avadinimas 1">
            <a:extLst>
              <a:ext uri="{FF2B5EF4-FFF2-40B4-BE49-F238E27FC236}">
                <a16:creationId xmlns:a16="http://schemas.microsoft.com/office/drawing/2014/main" id="{A5B36C0A-3859-4CAF-8AF7-CC862B592588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007165" y="1086678"/>
            <a:ext cx="10069775" cy="513523"/>
          </a:xfrm>
        </p:spPr>
        <p:txBody>
          <a:bodyPr>
            <a:noAutofit/>
          </a:bodyPr>
          <a:lstStyle/>
          <a:p>
            <a:r>
              <a:rPr lang="lt-LT" sz="3600" dirty="0"/>
              <a:t>VISUOMENĖS SVEIKATOS BIURO VEIKLOS SRITYS (2)</a:t>
            </a:r>
          </a:p>
        </p:txBody>
      </p:sp>
      <p:sp>
        <p:nvSpPr>
          <p:cNvPr id="3" name="Antrinis pavadinimas 2">
            <a:extLst>
              <a:ext uri="{FF2B5EF4-FFF2-40B4-BE49-F238E27FC236}">
                <a16:creationId xmlns:a16="http://schemas.microsoft.com/office/drawing/2014/main" id="{76FC111E-EED2-4E79-A5AC-70B9A7593170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709530" y="1600202"/>
            <a:ext cx="8767860" cy="4919868"/>
          </a:xfrm>
        </p:spPr>
        <p:txBody>
          <a:bodyPr>
            <a:normAutofit fontScale="77500" lnSpcReduction="20000"/>
          </a:bodyPr>
          <a:lstStyle/>
          <a:p>
            <a:pPr algn="l"/>
            <a:r>
              <a:rPr lang="lt-LT" sz="3300" dirty="0">
                <a:solidFill>
                  <a:schemeClr val="tx1"/>
                </a:solidFill>
              </a:rPr>
              <a:t>Visuomenės sveikatos stiprinimas</a:t>
            </a:r>
          </a:p>
          <a:p>
            <a:pPr algn="l"/>
            <a:r>
              <a:rPr lang="lt-LT" sz="3300" dirty="0"/>
              <a:t>Vesti mokymus, organizuoti akcijas, renginius įvairioms visuomenės grupėms sveikos gyvensenos ir ligų profilaktikos klausimais;</a:t>
            </a:r>
          </a:p>
          <a:p>
            <a:pPr algn="l"/>
            <a:r>
              <a:rPr lang="lt-LT" sz="3300" dirty="0"/>
              <a:t> Pagal kompetenciją konsultuoti gyventojus įvairiais sveikatos stiprinimo klausimais;</a:t>
            </a:r>
          </a:p>
          <a:p>
            <a:pPr algn="l"/>
            <a:r>
              <a:rPr lang="lt-LT" sz="3300" dirty="0"/>
              <a:t> Kaupti ir valdyti informaciją apie miesto gyventojų infekcinį sergamumą, ekstremalias situacijas, traumas ir avarijas, įvykusias dėl alkoholio ir narkotikų kaltės;</a:t>
            </a:r>
          </a:p>
          <a:p>
            <a:pPr algn="l"/>
            <a:r>
              <a:rPr lang="lt-LT" sz="3300" dirty="0"/>
              <a:t> Informuoti visuomenę ir žiniasklaidą apie sezoninius susirgimus, epidemines situacijas ir infekcinių ligų protrūkius.</a:t>
            </a:r>
            <a:endParaRPr lang="lt-LT" sz="3300" dirty="0">
              <a:solidFill>
                <a:schemeClr val="tx1"/>
              </a:solidFill>
            </a:endParaRPr>
          </a:p>
          <a:p>
            <a:pPr algn="l"/>
            <a:endParaRPr lang="lt-LT" sz="3300" dirty="0">
              <a:solidFill>
                <a:schemeClr val="tx1"/>
              </a:solidFill>
            </a:endParaRPr>
          </a:p>
          <a:p>
            <a:pPr algn="l"/>
            <a:r>
              <a:rPr lang="lt-LT" dirty="0">
                <a:solidFill>
                  <a:schemeClr val="tx1"/>
                </a:solidFill>
              </a:rPr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388477253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avadinimas 1">
            <a:extLst>
              <a:ext uri="{FF2B5EF4-FFF2-40B4-BE49-F238E27FC236}">
                <a16:creationId xmlns:a16="http://schemas.microsoft.com/office/drawing/2014/main" id="{A5B36C0A-3859-4CAF-8AF7-CC862B592588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007165" y="1086678"/>
            <a:ext cx="10069775" cy="513523"/>
          </a:xfrm>
        </p:spPr>
        <p:txBody>
          <a:bodyPr>
            <a:noAutofit/>
          </a:bodyPr>
          <a:lstStyle/>
          <a:p>
            <a:r>
              <a:rPr lang="lt-LT" sz="3600" dirty="0"/>
              <a:t>VISUOMENĖS SVEIKATOS BIURO VEIKLOS SRITYS (3)</a:t>
            </a:r>
          </a:p>
        </p:txBody>
      </p:sp>
      <p:sp>
        <p:nvSpPr>
          <p:cNvPr id="3" name="Antrinis pavadinimas 2">
            <a:extLst>
              <a:ext uri="{FF2B5EF4-FFF2-40B4-BE49-F238E27FC236}">
                <a16:creationId xmlns:a16="http://schemas.microsoft.com/office/drawing/2014/main" id="{76FC111E-EED2-4E79-A5AC-70B9A7593170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709530" y="1600202"/>
            <a:ext cx="8767860" cy="3657598"/>
          </a:xfrm>
        </p:spPr>
        <p:txBody>
          <a:bodyPr>
            <a:noAutofit/>
          </a:bodyPr>
          <a:lstStyle/>
          <a:p>
            <a:pPr algn="l"/>
            <a:r>
              <a:rPr lang="lt-LT" sz="2800" dirty="0">
                <a:solidFill>
                  <a:schemeClr val="tx1"/>
                </a:solidFill>
              </a:rPr>
              <a:t>Vaikų ir jaunimo sveikatos priežiūra.</a:t>
            </a:r>
          </a:p>
          <a:p>
            <a:pPr algn="l"/>
            <a:r>
              <a:rPr lang="lt-LT" sz="2800" dirty="0"/>
              <a:t>Užtikrinti sveikatos priežiūros kokybę kuriant sveiką aplinką mokyklose, stiprinant mokinių sveikatą, šalinant rizikos veiksnius, galinčius sukelti ligas;</a:t>
            </a:r>
          </a:p>
          <a:p>
            <a:pPr algn="l"/>
            <a:endParaRPr lang="lt-LT" sz="2800" dirty="0"/>
          </a:p>
          <a:p>
            <a:pPr algn="l"/>
            <a:r>
              <a:rPr lang="lt-LT" sz="2800" dirty="0"/>
              <a:t>  Formuoti teisingą mokinių požiūrį į savo sveikatą ir ugdyti sveikos gyvensenos įgūdžius;</a:t>
            </a:r>
          </a:p>
          <a:p>
            <a:pPr algn="l"/>
            <a:r>
              <a:rPr lang="lt-LT" sz="2800" dirty="0"/>
              <a:t> Numatyti priemones ankstyvuoju laikotarpiu ligoms įtarti ir joms užkirsti kelią.</a:t>
            </a:r>
            <a:endParaRPr lang="lt-LT" sz="2800" dirty="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988818895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avadinimas 1">
            <a:extLst>
              <a:ext uri="{FF2B5EF4-FFF2-40B4-BE49-F238E27FC236}">
                <a16:creationId xmlns:a16="http://schemas.microsoft.com/office/drawing/2014/main" id="{DA9835F6-9CF3-4DD7-863F-647F7FBBC6A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lt-LT" dirty="0"/>
              <a:t>VISUOMENĖS SVEIKATOS BIURO VEIKLOS SRITYS LOPŠELYJE – DARŽELYJE „SIGUTĖ“</a:t>
            </a:r>
          </a:p>
        </p:txBody>
      </p:sp>
      <p:sp>
        <p:nvSpPr>
          <p:cNvPr id="3" name="Turinio vietos rezervavimo ženklas 2">
            <a:extLst>
              <a:ext uri="{FF2B5EF4-FFF2-40B4-BE49-F238E27FC236}">
                <a16:creationId xmlns:a16="http://schemas.microsoft.com/office/drawing/2014/main" id="{91A000A0-51BF-4E96-B6E6-8DC54A051D87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143000" y="2057400"/>
            <a:ext cx="10293626" cy="4038600"/>
          </a:xfrm>
        </p:spPr>
        <p:txBody>
          <a:bodyPr>
            <a:normAutofit lnSpcReduction="10000"/>
          </a:bodyPr>
          <a:lstStyle/>
          <a:p>
            <a:r>
              <a:rPr lang="lt-LT" dirty="0"/>
              <a:t>Vykdo vaikų sveikatos būklės stebėseną;</a:t>
            </a:r>
          </a:p>
          <a:p>
            <a:r>
              <a:rPr lang="lt-LT" dirty="0"/>
              <a:t>Prižiūri ir vykdo sveikatos saugos reikalavimus įstaigoje;</a:t>
            </a:r>
          </a:p>
          <a:p>
            <a:r>
              <a:rPr lang="lt-LT" dirty="0"/>
              <a:t> Renka, kaupia ir analizuoja duomenis apie vaikų sveikatos būklę, pataria kaip laikytis</a:t>
            </a:r>
          </a:p>
          <a:p>
            <a:pPr marL="45720" indent="0">
              <a:buNone/>
            </a:pPr>
            <a:r>
              <a:rPr lang="lt-LT" dirty="0"/>
              <a:t>gydytojų rekomendacijų ugdymo įstaigoje;</a:t>
            </a:r>
          </a:p>
          <a:p>
            <a:r>
              <a:rPr lang="lt-LT" dirty="0"/>
              <a:t> Registruoja nelaimingus atsitikimus įvykusius įstaigoje, nedelsiant informuoja vadovą;</a:t>
            </a:r>
          </a:p>
          <a:p>
            <a:r>
              <a:rPr lang="lt-LT" dirty="0"/>
              <a:t>Su kiekvieno ikimokyklinuko, pradėjusio lankyti įstaigą, tėvais aptaria sveikatos</a:t>
            </a:r>
          </a:p>
          <a:p>
            <a:pPr marL="45720" indent="0">
              <a:buNone/>
            </a:pPr>
            <a:r>
              <a:rPr lang="lt-LT" dirty="0"/>
              <a:t>stiprinimo ir saugos poreikius;</a:t>
            </a:r>
          </a:p>
          <a:p>
            <a:r>
              <a:rPr lang="lt-LT" dirty="0"/>
              <a:t>Rūpinasi vaikų sveikatos žiniomis, teisingų įgūdžių formavimu;</a:t>
            </a:r>
          </a:p>
          <a:p>
            <a:endParaRPr lang="lt-LT" dirty="0"/>
          </a:p>
          <a:p>
            <a:endParaRPr lang="lt-LT" dirty="0"/>
          </a:p>
          <a:p>
            <a:endParaRPr lang="lt-LT" dirty="0"/>
          </a:p>
        </p:txBody>
      </p:sp>
    </p:spTree>
    <p:extLst>
      <p:ext uri="{BB962C8B-B14F-4D97-AF65-F5344CB8AC3E}">
        <p14:creationId xmlns:p14="http://schemas.microsoft.com/office/powerpoint/2010/main" val="3475111478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avadinimas 1">
            <a:extLst>
              <a:ext uri="{FF2B5EF4-FFF2-40B4-BE49-F238E27FC236}">
                <a16:creationId xmlns:a16="http://schemas.microsoft.com/office/drawing/2014/main" id="{1C5345B8-9FD3-4B10-BC6F-E4745990CD9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76026" y="424070"/>
            <a:ext cx="10142494" cy="1541890"/>
          </a:xfrm>
        </p:spPr>
        <p:txBody>
          <a:bodyPr>
            <a:normAutofit fontScale="90000"/>
          </a:bodyPr>
          <a:lstStyle/>
          <a:p>
            <a:r>
              <a:rPr lang="lt-LT" sz="3200" dirty="0">
                <a:solidFill>
                  <a:srgbClr val="A6B727"/>
                </a:solidFill>
              </a:rPr>
              <a:t>Organizuoja sveikatinimo renginius, akcijas, užsiėmimus, diskusijas, mokymus, išvykas vaikams, rengia pranešimus, publikacijas lopšelio-darželio bendruomenei sveikatos stiprinimo klausimais.</a:t>
            </a:r>
            <a:endParaRPr lang="lt-LT" dirty="0"/>
          </a:p>
        </p:txBody>
      </p:sp>
      <p:pic>
        <p:nvPicPr>
          <p:cNvPr id="7" name="Turinio vietos rezervavimo ženklas 6">
            <a:extLst>
              <a:ext uri="{FF2B5EF4-FFF2-40B4-BE49-F238E27FC236}">
                <a16:creationId xmlns:a16="http://schemas.microsoft.com/office/drawing/2014/main" id="{9467EF8B-C42D-4FE9-9C84-7BB5659BB963}"/>
              </a:ext>
            </a:extLst>
          </p:cNvPr>
          <p:cNvPicPr>
            <a:picLocks noGrp="1" noChangeAspect="1"/>
          </p:cNvPicPr>
          <p:nvPr>
            <p:ph sz="half" idx="1"/>
          </p:nvPr>
        </p:nvPicPr>
        <p:blipFill>
          <a:blip r:embed="rId2"/>
          <a:stretch>
            <a:fillRect/>
          </a:stretch>
        </p:blipFill>
        <p:spPr>
          <a:xfrm>
            <a:off x="876026" y="2286473"/>
            <a:ext cx="5060957" cy="3794285"/>
          </a:xfrm>
          <a:prstGeom prst="rect">
            <a:avLst/>
          </a:prstGeom>
        </p:spPr>
      </p:pic>
      <p:pic>
        <p:nvPicPr>
          <p:cNvPr id="6" name="Turinio vietos rezervavimo ženklas 5">
            <a:extLst>
              <a:ext uri="{FF2B5EF4-FFF2-40B4-BE49-F238E27FC236}">
                <a16:creationId xmlns:a16="http://schemas.microsoft.com/office/drawing/2014/main" id="{BB564668-3860-4A89-9265-6DF7A5BC66B9}"/>
              </a:ext>
            </a:extLst>
          </p:cNvPr>
          <p:cNvPicPr>
            <a:picLocks noGrp="1" noChangeAspect="1"/>
          </p:cNvPicPr>
          <p:nvPr>
            <p:ph sz="half" idx="2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255018" y="2286473"/>
            <a:ext cx="4754563" cy="3827889"/>
          </a:xfrm>
        </p:spPr>
      </p:pic>
    </p:spTree>
    <p:extLst>
      <p:ext uri="{BB962C8B-B14F-4D97-AF65-F5344CB8AC3E}">
        <p14:creationId xmlns:p14="http://schemas.microsoft.com/office/powerpoint/2010/main" val="771780880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avadinimas 1">
            <a:extLst>
              <a:ext uri="{FF2B5EF4-FFF2-40B4-BE49-F238E27FC236}">
                <a16:creationId xmlns:a16="http://schemas.microsoft.com/office/drawing/2014/main" id="{77ADB703-FFB9-4835-9EA0-9F4EAF562F2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lt-LT" sz="4000" dirty="0">
                <a:solidFill>
                  <a:srgbClr val="A6B727"/>
                </a:solidFill>
              </a:rPr>
              <a:t>VISUOMENĖS SVEIKATOS BIURO VEIKLOS SRITYS LOPŠELYJE – DARŽELYJE „SIGUTĖ“</a:t>
            </a:r>
            <a:endParaRPr lang="lt-LT" dirty="0"/>
          </a:p>
        </p:txBody>
      </p:sp>
      <p:sp>
        <p:nvSpPr>
          <p:cNvPr id="3" name="Turinio vietos rezervavimo ženklas 2">
            <a:extLst>
              <a:ext uri="{FF2B5EF4-FFF2-40B4-BE49-F238E27FC236}">
                <a16:creationId xmlns:a16="http://schemas.microsoft.com/office/drawing/2014/main" id="{7C4B456E-E091-403E-AD7B-ED803F75294E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lt-LT" dirty="0"/>
              <a:t>Teikia ir (ar) koordinuoja pirmosios pagalbos teikimą lopšelyje-darželyje.</a:t>
            </a:r>
          </a:p>
          <a:p>
            <a:r>
              <a:rPr lang="lt-LT" dirty="0"/>
              <a:t> Tikrina mokinių asmens higieną;</a:t>
            </a:r>
          </a:p>
          <a:p>
            <a:r>
              <a:rPr lang="lt-LT" dirty="0"/>
              <a:t> Planuoja ir taiko užkrečiamųjų ligų ir jų plitimo profilaktikos priemones pagal</a:t>
            </a:r>
          </a:p>
          <a:p>
            <a:pPr marL="45720" indent="0">
              <a:buNone/>
            </a:pPr>
            <a:r>
              <a:rPr lang="lt-LT" dirty="0"/>
              <a:t>kompetenciją, bei dalyvauja įgyvendinant užkrečiamosios ligos židinio ar</a:t>
            </a:r>
          </a:p>
          <a:p>
            <a:pPr marL="45720" indent="0">
              <a:buNone/>
            </a:pPr>
            <a:r>
              <a:rPr lang="lt-LT" dirty="0"/>
              <a:t>protrūkio kontrolę;</a:t>
            </a:r>
          </a:p>
          <a:p>
            <a:r>
              <a:rPr lang="lt-LT" dirty="0"/>
              <a:t> Konsultuoja lopšelio-darželio ar maitinimo paslaugų teikėjų darbuotojus,</a:t>
            </a:r>
          </a:p>
          <a:p>
            <a:pPr marL="45720" indent="0">
              <a:buNone/>
            </a:pPr>
            <a:r>
              <a:rPr lang="lt-LT" dirty="0"/>
              <a:t>atsakingus už vaikų maitinimą, sveikos mitybos ir maisto saugos klausimais</a:t>
            </a:r>
          </a:p>
          <a:p>
            <a:pPr marL="45720" indent="0">
              <a:buNone/>
            </a:pPr>
            <a:r>
              <a:rPr lang="lt-LT" dirty="0"/>
              <a:t>pagal kompetenciją;</a:t>
            </a:r>
          </a:p>
          <a:p>
            <a:endParaRPr lang="lt-LT" dirty="0"/>
          </a:p>
        </p:txBody>
      </p:sp>
    </p:spTree>
    <p:extLst>
      <p:ext uri="{BB962C8B-B14F-4D97-AF65-F5344CB8AC3E}">
        <p14:creationId xmlns:p14="http://schemas.microsoft.com/office/powerpoint/2010/main" val="1667251455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avadinimas 1">
            <a:extLst>
              <a:ext uri="{FF2B5EF4-FFF2-40B4-BE49-F238E27FC236}">
                <a16:creationId xmlns:a16="http://schemas.microsoft.com/office/drawing/2014/main" id="{D4717127-CFAB-4C0D-9024-18F68C5B0A7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pPr algn="ctr"/>
            <a:r>
              <a:rPr lang="lt-LT" sz="3600" dirty="0"/>
              <a:t>Vaikų maitinimo organizavimo priežiūra, skatinant sveiką mitybą bei sveikos mitybos įgūdžių formavimą.</a:t>
            </a:r>
          </a:p>
        </p:txBody>
      </p:sp>
      <p:pic>
        <p:nvPicPr>
          <p:cNvPr id="5" name="Turinio vietos rezervavimo ženklas 4">
            <a:extLst>
              <a:ext uri="{FF2B5EF4-FFF2-40B4-BE49-F238E27FC236}">
                <a16:creationId xmlns:a16="http://schemas.microsoft.com/office/drawing/2014/main" id="{521D9818-F844-47CF-A511-18BB095F227C}"/>
              </a:ext>
            </a:extLst>
          </p:cNvPr>
          <p:cNvPicPr>
            <a:picLocks noGrp="1" noChangeAspect="1"/>
          </p:cNvPicPr>
          <p:nvPr>
            <p:ph sz="half" idx="1"/>
          </p:nvPr>
        </p:nvPicPr>
        <p:blipFill>
          <a:blip r:embed="rId2"/>
          <a:stretch>
            <a:fillRect/>
          </a:stretch>
        </p:blipFill>
        <p:spPr>
          <a:xfrm>
            <a:off x="781878" y="1657125"/>
            <a:ext cx="3619992" cy="4823909"/>
          </a:xfrm>
          <a:prstGeom prst="rect">
            <a:avLst/>
          </a:prstGeom>
        </p:spPr>
      </p:pic>
      <p:pic>
        <p:nvPicPr>
          <p:cNvPr id="6" name="Turinio vietos rezervavimo ženklas 5">
            <a:extLst>
              <a:ext uri="{FF2B5EF4-FFF2-40B4-BE49-F238E27FC236}">
                <a16:creationId xmlns:a16="http://schemas.microsoft.com/office/drawing/2014/main" id="{294298D5-B72B-4879-8D81-155D1B277902}"/>
              </a:ext>
            </a:extLst>
          </p:cNvPr>
          <p:cNvPicPr>
            <a:picLocks noGrp="1" noChangeAspect="1"/>
          </p:cNvPicPr>
          <p:nvPr>
            <p:ph sz="half" idx="2"/>
          </p:nvPr>
        </p:nvPicPr>
        <p:blipFill>
          <a:blip r:embed="rId3"/>
          <a:stretch>
            <a:fillRect/>
          </a:stretch>
        </p:blipFill>
        <p:spPr>
          <a:xfrm>
            <a:off x="7429008" y="1657124"/>
            <a:ext cx="3619992" cy="482390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2182240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avadinimas 1">
            <a:extLst>
              <a:ext uri="{FF2B5EF4-FFF2-40B4-BE49-F238E27FC236}">
                <a16:creationId xmlns:a16="http://schemas.microsoft.com/office/drawing/2014/main" id="{99AD5108-7E16-4B88-BDE1-2C1D8789D5F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lt-LT" sz="4000" dirty="0">
                <a:solidFill>
                  <a:srgbClr val="A6B727"/>
                </a:solidFill>
              </a:rPr>
              <a:t>VISUOMENĖS SVEIKATOS BIURO VEIKLOS SRITYS LOPŠELYJE – DARŽELYJE „SIGUTĖ“</a:t>
            </a:r>
            <a:endParaRPr lang="lt-LT" dirty="0"/>
          </a:p>
        </p:txBody>
      </p:sp>
      <p:sp>
        <p:nvSpPr>
          <p:cNvPr id="3" name="Turinio vietos rezervavimo ženklas 2">
            <a:extLst>
              <a:ext uri="{FF2B5EF4-FFF2-40B4-BE49-F238E27FC236}">
                <a16:creationId xmlns:a16="http://schemas.microsoft.com/office/drawing/2014/main" id="{FB3294F1-BF88-495A-87E0-48D3277FE91C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lt-LT" dirty="0"/>
              <a:t>Dalyvauja lopšelio-darželio vaiko gerovės komisijos veikloje ir įsivertinant</a:t>
            </a:r>
          </a:p>
          <a:p>
            <a:pPr marL="45720" indent="0">
              <a:buNone/>
            </a:pPr>
            <a:r>
              <a:rPr lang="lt-LT" dirty="0"/>
              <a:t>įstaigos veiklą;</a:t>
            </a:r>
          </a:p>
          <a:p>
            <a:r>
              <a:rPr lang="lt-LT" dirty="0"/>
              <a:t> Teikia pagalbą ir informaciją kūno kultūros mokytojams komplektuojant kūno</a:t>
            </a:r>
          </a:p>
          <a:p>
            <a:pPr marL="45720" indent="0">
              <a:buNone/>
            </a:pPr>
            <a:r>
              <a:rPr lang="lt-LT" dirty="0"/>
              <a:t>kultūros ugdymo grupes pagal vaikų fizinį pajėgumą.</a:t>
            </a:r>
          </a:p>
          <a:p>
            <a:r>
              <a:rPr lang="lt-LT" dirty="0"/>
              <a:t>Ugdo vaikų sveikos gyvensenos ir asmens higienos įgūdžius;</a:t>
            </a:r>
          </a:p>
          <a:p>
            <a:r>
              <a:rPr lang="lt-LT" dirty="0"/>
              <a:t> Teikia informaciją sveikatos išsaugojimo bei stiprinimo klausimais ir šios</a:t>
            </a:r>
          </a:p>
          <a:p>
            <a:pPr marL="45720" indent="0">
              <a:buNone/>
            </a:pPr>
            <a:r>
              <a:rPr lang="lt-LT" dirty="0"/>
              <a:t>informacijos sklaidą (darželio stenduose, renginiuose, pamokėlėse, viktorinose</a:t>
            </a:r>
          </a:p>
          <a:p>
            <a:r>
              <a:rPr lang="lt-LT" dirty="0"/>
              <a:t>ir pan.) mokyklos bendruomenei;</a:t>
            </a:r>
          </a:p>
        </p:txBody>
      </p:sp>
    </p:spTree>
    <p:extLst>
      <p:ext uri="{BB962C8B-B14F-4D97-AF65-F5344CB8AC3E}">
        <p14:creationId xmlns:p14="http://schemas.microsoft.com/office/powerpoint/2010/main" val="3798253673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avadinimas 1">
            <a:extLst>
              <a:ext uri="{FF2B5EF4-FFF2-40B4-BE49-F238E27FC236}">
                <a16:creationId xmlns:a16="http://schemas.microsoft.com/office/drawing/2014/main" id="{A168F406-C7C8-4575-BD63-C209CD4296B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578087" y="609599"/>
            <a:ext cx="4041914" cy="2819401"/>
          </a:xfrm>
        </p:spPr>
        <p:txBody>
          <a:bodyPr/>
          <a:lstStyle/>
          <a:p>
            <a:endParaRPr lang="lt-LT" dirty="0"/>
          </a:p>
        </p:txBody>
      </p:sp>
      <p:sp>
        <p:nvSpPr>
          <p:cNvPr id="3" name="Turinio vietos rezervavimo ženklas 2">
            <a:extLst>
              <a:ext uri="{FF2B5EF4-FFF2-40B4-BE49-F238E27FC236}">
                <a16:creationId xmlns:a16="http://schemas.microsoft.com/office/drawing/2014/main" id="{EBB8A88C-7DF3-4730-849C-EC81825744C2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fontScale="85000" lnSpcReduction="20000"/>
          </a:bodyPr>
          <a:lstStyle/>
          <a:p>
            <a:endParaRPr lang="lt-LT" dirty="0"/>
          </a:p>
          <a:p>
            <a:endParaRPr lang="lt-LT" dirty="0"/>
          </a:p>
          <a:p>
            <a:endParaRPr lang="lt-LT" dirty="0"/>
          </a:p>
          <a:p>
            <a:endParaRPr lang="lt-LT" dirty="0"/>
          </a:p>
          <a:p>
            <a:endParaRPr lang="lt-LT" dirty="0"/>
          </a:p>
          <a:p>
            <a:endParaRPr lang="lt-LT" dirty="0"/>
          </a:p>
          <a:p>
            <a:endParaRPr lang="lt-LT" dirty="0"/>
          </a:p>
          <a:p>
            <a:r>
              <a:rPr lang="lt-LT" dirty="0"/>
              <a:t>Parengė visuomenės sveikatos specialistė, vykdanti sveikatos priežiūrą lopšelyje-darželyje „Sigutė“ </a:t>
            </a:r>
            <a:r>
              <a:rPr lang="lt-LT" dirty="0" err="1"/>
              <a:t>Narseta</a:t>
            </a:r>
            <a:r>
              <a:rPr lang="lt-LT" dirty="0"/>
              <a:t> </a:t>
            </a:r>
            <a:r>
              <a:rPr lang="lt-LT" dirty="0" err="1"/>
              <a:t>Klevečkienė</a:t>
            </a:r>
            <a:r>
              <a:rPr lang="lt-LT" dirty="0"/>
              <a:t>. </a:t>
            </a:r>
            <a:r>
              <a:rPr lang="lt-LT" dirty="0" err="1"/>
              <a:t>Mob</a:t>
            </a:r>
            <a:r>
              <a:rPr lang="lt-LT" dirty="0"/>
              <a:t> </a:t>
            </a:r>
            <a:r>
              <a:rPr lang="lt-LT" dirty="0">
                <a:latin typeface="Times New Roman" panose="02020603050405020304" pitchFamily="18" charset="0"/>
                <a:ea typeface="Calibri" panose="020F0502020204030204" pitchFamily="34" charset="0"/>
              </a:rPr>
              <a:t>8676 847 30</a:t>
            </a:r>
          </a:p>
          <a:p>
            <a:r>
              <a:rPr lang="lt-LT" dirty="0"/>
              <a:t> </a:t>
            </a:r>
            <a:r>
              <a:rPr lang="lt-LT" dirty="0" err="1"/>
              <a:t>narseta.kleveckiene@sveikatos-biuras.lt</a:t>
            </a:r>
            <a:r>
              <a:rPr lang="lt-LT" dirty="0"/>
              <a:t> </a:t>
            </a:r>
          </a:p>
          <a:p>
            <a:r>
              <a:rPr lang="lt-LT" dirty="0"/>
              <a:t>Daugiau informacijos galite rasti www.sveikatos-biuras.lt</a:t>
            </a:r>
          </a:p>
        </p:txBody>
      </p:sp>
      <p:pic>
        <p:nvPicPr>
          <p:cNvPr id="4" name="Paveikslėlis 3">
            <a:extLst>
              <a:ext uri="{FF2B5EF4-FFF2-40B4-BE49-F238E27FC236}">
                <a16:creationId xmlns:a16="http://schemas.microsoft.com/office/drawing/2014/main" id="{4696596D-4216-4F71-AEA4-93EC545830FF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826851" y="278296"/>
            <a:ext cx="6538298" cy="4038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4262937"/>
      </p:ext>
    </p:extLst>
  </p:cSld>
  <p:clrMapOvr>
    <a:masterClrMapping/>
  </p:clrMapOvr>
</p:sld>
</file>

<file path=ppt/theme/theme1.xml><?xml version="1.0" encoding="utf-8"?>
<a:theme xmlns:a="http://schemas.openxmlformats.org/drawingml/2006/main" name="Pagrindas">
  <a:themeElements>
    <a:clrScheme name="Pagrindas">
      <a:dk1>
        <a:srgbClr val="000000"/>
      </a:dk1>
      <a:lt1>
        <a:srgbClr val="FFFFFF"/>
      </a:lt1>
      <a:dk2>
        <a:srgbClr val="565349"/>
      </a:dk2>
      <a:lt2>
        <a:srgbClr val="DDDDDD"/>
      </a:lt2>
      <a:accent1>
        <a:srgbClr val="A6B727"/>
      </a:accent1>
      <a:accent2>
        <a:srgbClr val="DF5327"/>
      </a:accent2>
      <a:accent3>
        <a:srgbClr val="FE9E00"/>
      </a:accent3>
      <a:accent4>
        <a:srgbClr val="418AB3"/>
      </a:accent4>
      <a:accent5>
        <a:srgbClr val="D7D447"/>
      </a:accent5>
      <a:accent6>
        <a:srgbClr val="818183"/>
      </a:accent6>
      <a:hlink>
        <a:srgbClr val="F59E00"/>
      </a:hlink>
      <a:folHlink>
        <a:srgbClr val="B2B2B2"/>
      </a:folHlink>
    </a:clrScheme>
    <a:fontScheme name="Pagrindas">
      <a:majorFont>
        <a:latin typeface="Corbel" panose="020B0503020204020204"/>
        <a:ea typeface=""/>
        <a:cs typeface=""/>
        <a:font script="Jpan" typeface="ＭＳ ゴシック"/>
        <a:font script="Hang" typeface="맑은 고딕"/>
        <a:font script="Hans" typeface="宋体"/>
        <a:font script="Hant" typeface="新細明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Corbel" panose="020B0503020204020204"/>
        <a:ea typeface=""/>
        <a:cs typeface=""/>
        <a:font script="Jpan" typeface="ＭＳ ゴシック"/>
        <a:font script="Hang" typeface="맑은 고딕"/>
        <a:font script="Hans" typeface="宋体"/>
        <a:font script="Hant" typeface="新細明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Verdana"/>
        <a:font script="Uigh" typeface="Microsoft Uighur"/>
        <a:font script="Geor" typeface="Sylfaen"/>
      </a:minorFont>
    </a:fontScheme>
    <a:fmtScheme name="Pagrindas">
      <a:fillStyleLst>
        <a:solidFill>
          <a:schemeClr val="phClr"/>
        </a:solidFill>
        <a:solidFill>
          <a:schemeClr val="phClr">
            <a:tint val="55000"/>
            <a:satMod val="130000"/>
          </a:schemeClr>
        </a:solidFill>
        <a:gradFill rotWithShape="1">
          <a:gsLst>
            <a:gs pos="0">
              <a:schemeClr val="phClr"/>
            </a:gs>
            <a:gs pos="90000">
              <a:schemeClr val="phClr">
                <a:shade val="100000"/>
                <a:satMod val="105000"/>
              </a:schemeClr>
            </a:gs>
            <a:gs pos="100000">
              <a:schemeClr val="phClr">
                <a:shade val="80000"/>
                <a:satMod val="120000"/>
              </a:schemeClr>
            </a:gs>
          </a:gsLst>
          <a:path path="circle">
            <a:fillToRect l="100000" t="100000" r="100000" b="100000"/>
          </a:path>
        </a:gradFill>
      </a:fillStyleLst>
      <a:lnStyleLst>
        <a:ln w="10000" cap="flat" cmpd="sng" algn="ctr">
          <a:solidFill>
            <a:schemeClr val="phClr"/>
          </a:solidFill>
          <a:prstDash val="solid"/>
        </a:ln>
        <a:ln w="19050" cap="flat" cmpd="sng" algn="ctr">
          <a:solidFill>
            <a:schemeClr val="phClr"/>
          </a:solidFill>
          <a:prstDash val="solid"/>
        </a:ln>
        <a:ln w="53975" cap="flat" cmpd="dbl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st="25400" dir="5400000" rotWithShape="0">
              <a:srgbClr val="000000">
                <a:alpha val="45000"/>
              </a:srgbClr>
            </a:outerShdw>
          </a:effectLst>
        </a:effectStyle>
        <a:effectStyle>
          <a:effectLst>
            <a:outerShdw blurRad="38100" dist="25400" dir="5400000" rotWithShape="0">
              <a:srgbClr val="000000">
                <a:alpha val="45000"/>
              </a:srgbClr>
            </a:outerShdw>
          </a:effectLst>
          <a:scene3d>
            <a:camera prst="orthographicFront">
              <a:rot lat="0" lon="0" rev="0"/>
            </a:camera>
            <a:lightRig rig="brightRoom" dir="t"/>
          </a:scene3d>
          <a:sp3d extrusionH="12700" contourW="25400" prstMaterial="flat">
            <a:bevelT w="63500" h="152400" prst="angle"/>
            <a:contourClr>
              <a:schemeClr val="phClr">
                <a:shade val="27000"/>
                <a:satMod val="120000"/>
              </a:schemeClr>
            </a:contourClr>
          </a:sp3d>
        </a:effectStyle>
      </a:effectStyleLst>
      <a:bgFillStyleLst>
        <a:solidFill>
          <a:schemeClr val="phClr"/>
        </a:solidFill>
        <a:solidFill>
          <a:schemeClr val="phClr">
            <a:tint val="95000"/>
            <a:shade val="95000"/>
            <a:satMod val="140000"/>
          </a:schemeClr>
        </a:solidFill>
        <a:solidFill>
          <a:schemeClr val="phClr">
            <a:tint val="90000"/>
            <a:shade val="85000"/>
            <a:satMod val="160000"/>
            <a:lumMod val="110000"/>
          </a:schemeClr>
        </a:soli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Basis" id="{5665723A-49BA-4B57-8411-A56F8F207965}" vid="{90E45F77-AEFC-46EF-A7C1-5B338C297B02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TM03457444[[fn=Pagrindas]]</Template>
  <TotalTime>202</TotalTime>
  <Words>571</Words>
  <Application>Microsoft Office PowerPoint</Application>
  <PresentationFormat>Plačiaekranė</PresentationFormat>
  <Paragraphs>64</Paragraphs>
  <Slides>10</Slides>
  <Notes>0</Notes>
  <HiddenSlides>0</HiddenSlides>
  <MMClips>0</MMClips>
  <ScaleCrop>false</ScaleCrop>
  <HeadingPairs>
    <vt:vector size="6" baseType="variant">
      <vt:variant>
        <vt:lpstr>Naudojami šriftai</vt:lpstr>
      </vt:variant>
      <vt:variant>
        <vt:i4>3</vt:i4>
      </vt:variant>
      <vt:variant>
        <vt:lpstr>Tema</vt:lpstr>
      </vt:variant>
      <vt:variant>
        <vt:i4>1</vt:i4>
      </vt:variant>
      <vt:variant>
        <vt:lpstr>Skaidrių pavadinimai</vt:lpstr>
      </vt:variant>
      <vt:variant>
        <vt:i4>10</vt:i4>
      </vt:variant>
    </vt:vector>
  </HeadingPairs>
  <TitlesOfParts>
    <vt:vector size="14" baseType="lpstr">
      <vt:lpstr>Arial</vt:lpstr>
      <vt:lpstr>Corbel</vt:lpstr>
      <vt:lpstr>Times New Roman</vt:lpstr>
      <vt:lpstr>Pagrindas</vt:lpstr>
      <vt:lpstr>ŠIAULIŲ MIESTO SAVIVALDYBĖS VISUOMENĖS SVEIKATOS BIURO VEIKLA </vt:lpstr>
      <vt:lpstr>VISUOMENĖS SVEIKATOS BIURO VEIKLOS SRITYS (1)</vt:lpstr>
      <vt:lpstr>VISUOMENĖS SVEIKATOS BIURO VEIKLOS SRITYS (2)</vt:lpstr>
      <vt:lpstr>VISUOMENĖS SVEIKATOS BIURO VEIKLOS SRITYS (3)</vt:lpstr>
      <vt:lpstr>VISUOMENĖS SVEIKATOS BIURO VEIKLOS SRITYS LOPŠELYJE – DARŽELYJE „SIGUTĖ“</vt:lpstr>
      <vt:lpstr>Organizuoja sveikatinimo renginius, akcijas, užsiėmimus, diskusijas, mokymus, išvykas vaikams, rengia pranešimus, publikacijas lopšelio-darželio bendruomenei sveikatos stiprinimo klausimais.</vt:lpstr>
      <vt:lpstr>VISUOMENĖS SVEIKATOS BIURO VEIKLOS SRITYS LOPŠELYJE – DARŽELYJE „SIGUTĖ“</vt:lpstr>
      <vt:lpstr>Vaikų maitinimo organizavimo priežiūra, skatinant sveiką mitybą bei sveikos mitybos įgūdžių formavimą.</vt:lpstr>
      <vt:lpstr>VISUOMENĖS SVEIKATOS BIURO VEIKLOS SRITYS LOPŠELYJE – DARŽELYJE „SIGUTĖ“</vt:lpstr>
      <vt:lpstr>„PowerPoint“ pateiktis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ŠIAULIŲ MIESTO SAVIVALDYBĖS VISUOMENĖS SVEIKATOS BIURO VEIKLA LOPŠELYJE – DARŽELYJE „SIGUTĖ“</dc:title>
  <dc:creator>Admin</dc:creator>
  <cp:lastModifiedBy>Admin</cp:lastModifiedBy>
  <cp:revision>9</cp:revision>
  <dcterms:created xsi:type="dcterms:W3CDTF">2019-12-03T07:13:41Z</dcterms:created>
  <dcterms:modified xsi:type="dcterms:W3CDTF">2019-12-05T07:47:35Z</dcterms:modified>
</cp:coreProperties>
</file>